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847" r:id="rId6"/>
  </p:sldMasterIdLst>
  <p:notesMasterIdLst>
    <p:notesMasterId r:id="rId100"/>
  </p:notesMasterIdLst>
  <p:handoutMasterIdLst>
    <p:handoutMasterId r:id="rId101"/>
  </p:handoutMasterIdLst>
  <p:sldIdLst>
    <p:sldId id="256" r:id="rId7"/>
    <p:sldId id="363" r:id="rId8"/>
    <p:sldId id="358" r:id="rId9"/>
    <p:sldId id="477" r:id="rId10"/>
    <p:sldId id="342" r:id="rId11"/>
    <p:sldId id="343" r:id="rId12"/>
    <p:sldId id="344" r:id="rId13"/>
    <p:sldId id="516" r:id="rId14"/>
    <p:sldId id="272" r:id="rId15"/>
    <p:sldId id="522" r:id="rId16"/>
    <p:sldId id="435" r:id="rId17"/>
    <p:sldId id="436" r:id="rId18"/>
    <p:sldId id="478" r:id="rId19"/>
    <p:sldId id="479" r:id="rId20"/>
    <p:sldId id="523" r:id="rId21"/>
    <p:sldId id="524" r:id="rId22"/>
    <p:sldId id="525" r:id="rId23"/>
    <p:sldId id="527" r:id="rId24"/>
    <p:sldId id="526" r:id="rId25"/>
    <p:sldId id="486" r:id="rId26"/>
    <p:sldId id="518" r:id="rId27"/>
    <p:sldId id="521" r:id="rId28"/>
    <p:sldId id="519" r:id="rId29"/>
    <p:sldId id="520" r:id="rId30"/>
    <p:sldId id="551" r:id="rId31"/>
    <p:sldId id="538" r:id="rId32"/>
    <p:sldId id="480" r:id="rId33"/>
    <p:sldId id="528" r:id="rId34"/>
    <p:sldId id="531" r:id="rId35"/>
    <p:sldId id="488" r:id="rId36"/>
    <p:sldId id="489" r:id="rId37"/>
    <p:sldId id="490" r:id="rId38"/>
    <p:sldId id="491" r:id="rId39"/>
    <p:sldId id="492" r:id="rId40"/>
    <p:sldId id="532" r:id="rId41"/>
    <p:sldId id="493" r:id="rId42"/>
    <p:sldId id="533" r:id="rId43"/>
    <p:sldId id="536" r:id="rId44"/>
    <p:sldId id="535" r:id="rId45"/>
    <p:sldId id="537" r:id="rId46"/>
    <p:sldId id="534" r:id="rId47"/>
    <p:sldId id="514" r:id="rId48"/>
    <p:sldId id="515" r:id="rId49"/>
    <p:sldId id="549" r:id="rId50"/>
    <p:sldId id="540" r:id="rId51"/>
    <p:sldId id="539" r:id="rId52"/>
    <p:sldId id="481" r:id="rId53"/>
    <p:sldId id="541" r:id="rId54"/>
    <p:sldId id="542" r:id="rId55"/>
    <p:sldId id="500" r:id="rId56"/>
    <p:sldId id="543" r:id="rId57"/>
    <p:sldId id="502" r:id="rId58"/>
    <p:sldId id="544" r:id="rId59"/>
    <p:sldId id="503" r:id="rId60"/>
    <p:sldId id="504" r:id="rId61"/>
    <p:sldId id="508" r:id="rId62"/>
    <p:sldId id="545" r:id="rId63"/>
    <p:sldId id="507" r:id="rId64"/>
    <p:sldId id="546" r:id="rId65"/>
    <p:sldId id="510" r:id="rId66"/>
    <p:sldId id="512" r:id="rId67"/>
    <p:sldId id="552" r:id="rId68"/>
    <p:sldId id="547" r:id="rId69"/>
    <p:sldId id="550" r:id="rId70"/>
    <p:sldId id="482" r:id="rId71"/>
    <p:sldId id="548" r:id="rId72"/>
    <p:sldId id="554" r:id="rId73"/>
    <p:sldId id="559" r:id="rId74"/>
    <p:sldId id="560" r:id="rId75"/>
    <p:sldId id="561" r:id="rId76"/>
    <p:sldId id="562" r:id="rId77"/>
    <p:sldId id="563" r:id="rId78"/>
    <p:sldId id="555" r:id="rId79"/>
    <p:sldId id="564" r:id="rId80"/>
    <p:sldId id="556" r:id="rId81"/>
    <p:sldId id="565" r:id="rId82"/>
    <p:sldId id="557" r:id="rId83"/>
    <p:sldId id="566" r:id="rId84"/>
    <p:sldId id="567" r:id="rId85"/>
    <p:sldId id="568" r:id="rId86"/>
    <p:sldId id="569" r:id="rId87"/>
    <p:sldId id="558" r:id="rId88"/>
    <p:sldId id="483" r:id="rId89"/>
    <p:sldId id="485" r:id="rId90"/>
    <p:sldId id="530" r:id="rId91"/>
    <p:sldId id="484" r:id="rId92"/>
    <p:sldId id="372" r:id="rId93"/>
    <p:sldId id="374" r:id="rId94"/>
    <p:sldId id="376" r:id="rId95"/>
    <p:sldId id="476" r:id="rId96"/>
    <p:sldId id="377" r:id="rId97"/>
    <p:sldId id="513" r:id="rId98"/>
    <p:sldId id="371" r:id="rId99"/>
  </p:sldIdLst>
  <p:sldSz cx="16256000" cy="9144000"/>
  <p:notesSz cx="6858000" cy="9144000"/>
  <p:defaultTextStyle>
    <a:defPPr>
      <a:defRPr lang="en-US"/>
    </a:defPPr>
    <a:lvl1pPr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8013" indent="-1508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613" indent="-3032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7213" indent="-4556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6813" indent="-6080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9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73389"/>
  </p:normalViewPr>
  <p:slideViewPr>
    <p:cSldViewPr snapToGrid="0">
      <p:cViewPr>
        <p:scale>
          <a:sx n="90" d="100"/>
          <a:sy n="90" d="100"/>
        </p:scale>
        <p:origin x="896" y="440"/>
      </p:cViewPr>
      <p:guideLst>
        <p:guide orient="horz" pos="894"/>
        <p:guide pos="9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handoutMaster" Target="handoutMasters/handout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B1577-BF96-2D40-B4CA-2BF6DA80CBA7}" type="datetime1">
              <a:rPr lang="en-CA"/>
              <a:pPr>
                <a:defRPr/>
              </a:pPr>
              <a:t>2016-04-20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400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A35AAA1-4075-DF47-A6D2-754791F9B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48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FDBE47-C34F-CF4A-9709-1411AD5B3286}" type="datetime1">
              <a:rPr lang="en-CA"/>
              <a:pPr>
                <a:defRPr/>
              </a:pPr>
              <a:t>2016-04-20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3734AA-3150-D947-AC52-2F5DF48BF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7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1217613" rtl="0" fontAlgn="base">
      <a:lnSpc>
        <a:spcPct val="90000"/>
      </a:lnSpc>
      <a:spcBef>
        <a:spcPct val="30000"/>
      </a:spcBef>
      <a:spcAft>
        <a:spcPts val="45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82575" indent="-1397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436563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642938" indent="-195263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819150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</a:t>
            </a:r>
            <a:r>
              <a:rPr lang="en-US" baseline="0" dirty="0" smtClean="0"/>
              <a:t> Managing Secrets with Chef.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76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48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4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we start let me introduce myself.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25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2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3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6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13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</a:t>
            </a:r>
            <a:r>
              <a:rPr lang="en-US" baseline="0" dirty="0" smtClean="0"/>
              <a:t> Managing Secrets with </a:t>
            </a:r>
            <a:r>
              <a:rPr lang="en-US" baseline="0" smtClean="0"/>
              <a:t>Chef.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8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gi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g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gi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g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gi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gi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gi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gi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gi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gi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lIns="91440" tIns="91440" rIns="91440" bIns="91440" anchor="ctr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44211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66784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7841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2775887"/>
            <a:ext cx="728133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6659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406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0" y="5302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5"/>
            <a:ext cx="7312025" cy="95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0" y="1179513"/>
            <a:ext cx="730885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136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1806575"/>
            <a:ext cx="50482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12637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0" y="160072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REFERENCE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99" y="324724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891241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178825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49489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54" y="94879"/>
            <a:ext cx="2648691" cy="26486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1759029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65401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28323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64" y="215274"/>
            <a:ext cx="244147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2" y="2304144"/>
            <a:ext cx="12310386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67" y="3283868"/>
            <a:ext cx="12315718" cy="4770049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928335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49489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54" y="94879"/>
            <a:ext cx="2648691" cy="26486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0733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/>
          <a:stretch/>
        </p:blipFill>
        <p:spPr>
          <a:xfrm>
            <a:off x="0" y="-1"/>
            <a:ext cx="16258382" cy="821920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855673"/>
            <a:ext cx="7027718" cy="8276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2539001"/>
            <a:ext cx="6987278" cy="4663151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609600" y="1951630"/>
            <a:ext cx="7027718" cy="1364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01780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0" y="160072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REFERENCE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99" y="324724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23856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74856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167713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49" y="215274"/>
            <a:ext cx="240790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5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89236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968" y="-183233"/>
            <a:ext cx="2404063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73285"/>
            <a:ext cx="12330113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$ cd repo</a:t>
            </a:r>
          </a:p>
          <a:p>
            <a:r>
              <a:rPr lang="en-US" dirty="0" smtClean="0"/>
              <a:t>$ git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smtClean="0"/>
              <a:t>$ git add .</a:t>
            </a:r>
          </a:p>
          <a:p>
            <a:r>
              <a:rPr lang="en-US" dirty="0" smtClean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105998384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1" y="144390"/>
            <a:ext cx="1407645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DISCUSSION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282" y="324724"/>
            <a:ext cx="2815435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60725"/>
            <a:ext cx="12330113" cy="2544287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66089197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prstGeom prst="rect">
            <a:avLst/>
          </a:prstGeo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1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271235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stitial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/>
          <a:stretch/>
        </p:blipFill>
        <p:spPr>
          <a:xfrm>
            <a:off x="0" y="-1"/>
            <a:ext cx="16258382" cy="821920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855673"/>
            <a:ext cx="7027718" cy="8276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2539001"/>
            <a:ext cx="6987278" cy="4663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609600" y="1951630"/>
            <a:ext cx="7027718" cy="1364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0016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36675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77635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794278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27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81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1112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36675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326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6694698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 baseline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5336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0"/>
            <a:ext cx="14938375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67" r:id="rId2"/>
    <p:sldLayoutId id="2147483825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3" r:id="rId13"/>
    <p:sldLayoutId id="2147483872" r:id="rId14"/>
    <p:sldLayoutId id="2147483874" r:id="rId15"/>
    <p:sldLayoutId id="2147483875" r:id="rId16"/>
    <p:sldLayoutId id="2147483876" r:id="rId17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2797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66" r:id="rId8"/>
    <p:sldLayoutId id="2147483869" r:id="rId9"/>
    <p:sldLayoutId id="2147483870" r:id="rId10"/>
    <p:sldLayoutId id="2147483871" r:id="rId11"/>
    <p:sldLayoutId id="2147483873" r:id="rId12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emf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emf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emf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emf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en.wikipedia.org/wiki/Symmetric-key_algorithm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35.emf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4.emf"/><Relationship Id="rId7" Type="http://schemas.openxmlformats.org/officeDocument/2006/relationships/image" Target="../media/image29.png"/><Relationship Id="rId8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github.com/chef/chef-vault/blob/master/THEORY.md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4.emf"/><Relationship Id="rId6" Type="http://schemas.openxmlformats.org/officeDocument/2006/relationships/image" Target="../media/image29.png"/><Relationship Id="rId7" Type="http://schemas.openxmlformats.org/officeDocument/2006/relationships/image" Target="../media/image3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4.emf"/><Relationship Id="rId6" Type="http://schemas.openxmlformats.org/officeDocument/2006/relationships/image" Target="../media/image29.png"/><Relationship Id="rId7" Type="http://schemas.openxmlformats.org/officeDocument/2006/relationships/image" Target="../media/image3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hef.io/data_bags.html" TargetMode="External"/><Relationship Id="rId4" Type="http://schemas.openxmlformats.org/officeDocument/2006/relationships/hyperlink" Target="https://docs.chef.io/data_bags.html#encrypt-a-data-bag-item" TargetMode="External"/><Relationship Id="rId5" Type="http://schemas.openxmlformats.org/officeDocument/2006/relationships/hyperlink" Target="https://github.com/chef/chef-vault" TargetMode="External"/><Relationship Id="rId6" Type="http://schemas.openxmlformats.org/officeDocument/2006/relationships/hyperlink" Target="https://supermarket.chef.io/cookbooks/chef-vault" TargetMode="External"/><Relationship Id="rId1" Type="http://schemas.openxmlformats.org/officeDocument/2006/relationships/slideLayout" Target="../slideLayouts/slideLayout20.xml"/><Relationship Id="rId2" Type="http://schemas.openxmlformats.org/officeDocument/2006/relationships/hyperlink" Target="https://www.chef.io/blog/2016/01/21/chef-vault-what-is-it-and-what-can-it-do-for-you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5778" y="166863"/>
            <a:ext cx="15771813" cy="1338263"/>
          </a:xfrm>
        </p:spPr>
        <p:txBody>
          <a:bodyPr>
            <a:normAutofit/>
          </a:bodyPr>
          <a:lstStyle/>
          <a:p>
            <a:r>
              <a:rPr lang="en-US" dirty="0" smtClean="0"/>
              <a:t>Managing Secrets with Chef</a:t>
            </a:r>
            <a:endParaRPr lang="en-US" dirty="0"/>
          </a:p>
        </p:txBody>
      </p:sp>
      <p:pic>
        <p:nvPicPr>
          <p:cNvPr id="4" name="Picture 3" descr="secrets-pp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256000" cy="91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399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</p:txBody>
      </p:sp>
    </p:spTree>
    <p:extLst>
      <p:ext uri="{BB962C8B-B14F-4D97-AF65-F5344CB8AC3E}">
        <p14:creationId xmlns:p14="http://schemas.microsoft.com/office/powerpoint/2010/main" val="212899682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/>
              <a:t>httpd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Berksfile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Berksfile.lock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README.md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chefignore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metadata.rb</a:t>
            </a:r>
            <a:endParaRPr lang="en-US" b="1" dirty="0"/>
          </a:p>
          <a:p>
            <a:r>
              <a:rPr lang="en-US" b="1" dirty="0"/>
              <a:t>├── recipes</a:t>
            </a:r>
          </a:p>
          <a:p>
            <a:r>
              <a:rPr lang="en-US" b="1" dirty="0"/>
              <a:t>│   ├── </a:t>
            </a:r>
            <a:r>
              <a:rPr lang="en-US" b="1" dirty="0" err="1"/>
              <a:t>default.rb</a:t>
            </a:r>
            <a:endParaRPr lang="en-US" b="1" dirty="0"/>
          </a:p>
          <a:p>
            <a:r>
              <a:rPr lang="en-US" b="1" dirty="0"/>
              <a:t>│   └── </a:t>
            </a:r>
            <a:r>
              <a:rPr lang="en-US" b="1" dirty="0" err="1" smtClean="0"/>
              <a:t>install.rb</a:t>
            </a:r>
            <a:endParaRPr lang="en-US" b="1" dirty="0" smtClean="0"/>
          </a:p>
          <a:p>
            <a:r>
              <a:rPr lang="en-US" b="1" dirty="0"/>
              <a:t>10 directories, 12 files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chef generate cookbook users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the users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28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the user in the default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 smtClean="0"/>
              <a:t>  comment </a:t>
            </a:r>
            <a:r>
              <a:rPr lang="en-US" dirty="0"/>
              <a:t>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</a:t>
            </a:r>
            <a:r>
              <a:rPr lang="en-US" dirty="0" smtClean="0"/>
              <a:t>'</a:t>
            </a:r>
          </a:p>
          <a:p>
            <a:r>
              <a:rPr lang="en-US" dirty="0"/>
              <a:t>  </a:t>
            </a:r>
            <a:r>
              <a:rPr lang="en-US" dirty="0" smtClean="0"/>
              <a:t>password '?????????</a:t>
            </a:r>
            <a:r>
              <a:rPr lang="en-US" dirty="0"/>
              <a:t>?????</a:t>
            </a:r>
            <a:r>
              <a:rPr lang="en-US" dirty="0" smtClean="0"/>
              <a:t>??</a:t>
            </a:r>
            <a:r>
              <a:rPr lang="en-US" dirty="0"/>
              <a:t>???????</a:t>
            </a:r>
            <a:r>
              <a:rPr lang="en-US" dirty="0" smtClean="0"/>
              <a:t>?'</a:t>
            </a:r>
            <a:endParaRPr lang="en-US" dirty="0"/>
          </a:p>
          <a:p>
            <a:r>
              <a:rPr lang="en-US" dirty="0"/>
              <a:t>end</a:t>
            </a:r>
          </a:p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140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passwd</a:t>
            </a:r>
            <a:r>
              <a:rPr lang="en-US" dirty="0"/>
              <a:t> -1 -salt bacon </a:t>
            </a:r>
            <a:r>
              <a:rPr lang="en-US" dirty="0" err="1"/>
              <a:t>eggsandtoast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Password for this User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617" flipH="1">
            <a:off x="12261414" y="6738463"/>
            <a:ext cx="4873752" cy="3436542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 rot="12130957">
            <a:off x="12363590" y="7319410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9418320" y="6728496"/>
            <a:ext cx="3208274" cy="61393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That is </a:t>
            </a:r>
            <a:r>
              <a:rPr lang="en-US" sz="1800" u="sng" dirty="0" smtClean="0">
                <a:solidFill>
                  <a:schemeClr val="tx2"/>
                </a:solidFill>
              </a:rPr>
              <a:t>TERRIBLE</a:t>
            </a:r>
            <a:r>
              <a:rPr lang="en-US" sz="1800" dirty="0" smtClean="0">
                <a:solidFill>
                  <a:schemeClr val="tx2"/>
                </a:solidFill>
              </a:rPr>
              <a:t> password!</a:t>
            </a:r>
          </a:p>
        </p:txBody>
      </p:sp>
    </p:spTree>
    <p:extLst>
      <p:ext uri="{BB962C8B-B14F-4D97-AF65-F5344CB8AC3E}">
        <p14:creationId xmlns:p14="http://schemas.microsoft.com/office/powerpoint/2010/main" val="37404087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the user in the default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 smtClean="0"/>
              <a:t>  comment </a:t>
            </a:r>
            <a:r>
              <a:rPr lang="en-US" dirty="0"/>
              <a:t>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</a:t>
            </a:r>
            <a:r>
              <a:rPr lang="en-US" dirty="0" smtClean="0"/>
              <a:t>'</a:t>
            </a:r>
          </a:p>
          <a:p>
            <a:r>
              <a:rPr lang="en-US" dirty="0"/>
              <a:t>  </a:t>
            </a:r>
            <a:r>
              <a:rPr lang="en-US" dirty="0" smtClean="0"/>
              <a:t>password '</a:t>
            </a:r>
            <a:r>
              <a:rPr lang="en-US" dirty="0"/>
              <a:t>$1$bacon$W./</a:t>
            </a:r>
            <a:r>
              <a:rPr lang="en-US" dirty="0" smtClean="0"/>
              <a:t>fF8LJQtN9IXnUt6WNl1'</a:t>
            </a:r>
            <a:endParaRPr lang="en-US" dirty="0"/>
          </a:p>
          <a:p>
            <a:r>
              <a:rPr lang="en-US" dirty="0"/>
              <a:t>end</a:t>
            </a:r>
          </a:p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5042" y="4724961"/>
            <a:ext cx="14404273" cy="6265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880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</a:t>
            </a:r>
            <a:r>
              <a:rPr lang="en-US" dirty="0" smtClean="0"/>
              <a:t>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6224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berk</a:t>
            </a:r>
            <a:r>
              <a:rPr lang="en-US" dirty="0" smtClean="0"/>
              <a:t> install &amp;&amp; berks upload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Upload the Cookbook to the 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24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bootstrap FQDN -x USER -P PASSWORD --</a:t>
            </a:r>
            <a:r>
              <a:rPr lang="en-US" dirty="0" err="1" smtClean="0"/>
              <a:t>sudo</a:t>
            </a:r>
            <a:r>
              <a:rPr lang="en-US" dirty="0" smtClean="0"/>
              <a:t> -r "recipe[user]"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Cookbook to a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407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fwebber@FQDN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Cookbook to a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3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582036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Franklin Webber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2422805"/>
            <a:ext cx="7471693" cy="5647641"/>
          </a:xfrm>
        </p:spPr>
        <p:txBody>
          <a:bodyPr/>
          <a:lstStyle/>
          <a:p>
            <a:r>
              <a:rPr lang="en-US" sz="2800" dirty="0" smtClean="0"/>
              <a:t>US Army SGT - Radio/COMSEC Repair (35E)</a:t>
            </a:r>
          </a:p>
          <a:p>
            <a:r>
              <a:rPr lang="en-US" sz="2800" dirty="0" smtClean="0"/>
              <a:t>Tech Support </a:t>
            </a:r>
          </a:p>
          <a:p>
            <a:r>
              <a:rPr lang="en-US" sz="2800" dirty="0" smtClean="0"/>
              <a:t>Quality Assurance </a:t>
            </a:r>
          </a:p>
          <a:p>
            <a:r>
              <a:rPr lang="en-US" sz="2800" dirty="0" smtClean="0"/>
              <a:t>Software Developer Eng. in Test</a:t>
            </a:r>
          </a:p>
          <a:p>
            <a:r>
              <a:rPr lang="en-US" sz="2800" dirty="0" smtClean="0"/>
              <a:t>Software Developer</a:t>
            </a:r>
          </a:p>
          <a:p>
            <a:r>
              <a:rPr lang="en-US" sz="2800" dirty="0" smtClean="0"/>
              <a:t>Instructor / Trainer</a:t>
            </a:r>
          </a:p>
          <a:p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19093" y="1726227"/>
            <a:ext cx="6892517" cy="5169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Training and Technical Content Lead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10206980" y="6182842"/>
            <a:ext cx="3516741" cy="116093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Not a Security Expert</a:t>
            </a:r>
          </a:p>
        </p:txBody>
      </p:sp>
    </p:spTree>
    <p:extLst>
      <p:ext uri="{BB962C8B-B14F-4D97-AF65-F5344CB8AC3E}">
        <p14:creationId xmlns:p14="http://schemas.microsoft.com/office/powerpoint/2010/main" val="1225743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     Key Lives in the Cookbook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016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15" name="Picture 14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657708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85838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cxnSp>
        <p:nvCxnSpPr>
          <p:cNvPr id="37" name="Straight Arrow Connector 36"/>
          <p:cNvCxnSpPr/>
          <p:nvPr/>
        </p:nvCxnSpPr>
        <p:spPr>
          <a:xfrm>
            <a:off x="7492360" y="2554056"/>
            <a:ext cx="1892796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1641334"/>
            <a:ext cx="1664981" cy="2065009"/>
          </a:xfrm>
          <a:prstGeom prst="rect">
            <a:avLst/>
          </a:prstGeom>
        </p:spPr>
      </p:pic>
      <p:pic>
        <p:nvPicPr>
          <p:cNvPr id="39" name="Picture 38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1626644"/>
            <a:ext cx="1664981" cy="2065009"/>
          </a:xfrm>
          <a:prstGeom prst="rect">
            <a:avLst/>
          </a:prstGeom>
        </p:spPr>
      </p:pic>
      <p:pic>
        <p:nvPicPr>
          <p:cNvPr id="40" name="Picture 39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1628663"/>
            <a:ext cx="1664981" cy="20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58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4-23-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43" y="3694241"/>
            <a:ext cx="2501900" cy="2603500"/>
          </a:xfrm>
          <a:prstGeom prst="rect">
            <a:avLst/>
          </a:prstGeom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pic>
        <p:nvPicPr>
          <p:cNvPr id="4" name="Picture 3" descr="GitSourceControl.1.0.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08" y="6514310"/>
            <a:ext cx="1341120" cy="1341120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8" idx="2"/>
          </p:cNvCxnSpPr>
          <p:nvPr/>
        </p:nvCxnSpPr>
        <p:spPr>
          <a:xfrm rot="16200000" flipH="1">
            <a:off x="2821344" y="4959377"/>
            <a:ext cx="1041870" cy="33422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89728" y="4812193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2016-04-18_14-23-48_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1641334"/>
            <a:ext cx="1664981" cy="2065009"/>
          </a:xfrm>
          <a:prstGeom prst="rect">
            <a:avLst/>
          </a:prstGeom>
        </p:spPr>
      </p:pic>
      <p:pic>
        <p:nvPicPr>
          <p:cNvPr id="35" name="Picture 34" descr="2016-04-18_14-23-48_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1626644"/>
            <a:ext cx="1664981" cy="2065009"/>
          </a:xfrm>
          <a:prstGeom prst="rect">
            <a:avLst/>
          </a:prstGeom>
        </p:spPr>
      </p:pic>
      <p:pic>
        <p:nvPicPr>
          <p:cNvPr id="36" name="Picture 35" descr="2016-04-18_14-23-48_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1628663"/>
            <a:ext cx="1664981" cy="206500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cxnSp>
        <p:nvCxnSpPr>
          <p:cNvPr id="38" name="Straight Arrow Connector 37"/>
          <p:cNvCxnSpPr/>
          <p:nvPr/>
        </p:nvCxnSpPr>
        <p:spPr>
          <a:xfrm>
            <a:off x="7492360" y="2554056"/>
            <a:ext cx="1892796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952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4-23-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43" y="3694241"/>
            <a:ext cx="2501900" cy="2603500"/>
          </a:xfrm>
          <a:prstGeom prst="rect">
            <a:avLst/>
          </a:prstGeom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pic>
        <p:nvPicPr>
          <p:cNvPr id="4" name="Picture 3" descr="GitSourceControl.1.0.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08" y="6514310"/>
            <a:ext cx="1341120" cy="1341120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8" idx="2"/>
          </p:cNvCxnSpPr>
          <p:nvPr/>
        </p:nvCxnSpPr>
        <p:spPr>
          <a:xfrm rot="16200000" flipH="1">
            <a:off x="2821344" y="4959377"/>
            <a:ext cx="1041870" cy="33422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89728" y="4812193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604" y="4493610"/>
            <a:ext cx="1775353" cy="1676722"/>
          </a:xfrm>
          <a:prstGeom prst="rect">
            <a:avLst/>
          </a:prstGeom>
        </p:spPr>
      </p:pic>
      <p:pic>
        <p:nvPicPr>
          <p:cNvPr id="27" name="Picture 26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367" y="4505075"/>
            <a:ext cx="1775353" cy="1676722"/>
          </a:xfrm>
          <a:prstGeom prst="rect">
            <a:avLst/>
          </a:prstGeom>
        </p:spPr>
      </p:pic>
      <p:pic>
        <p:nvPicPr>
          <p:cNvPr id="28" name="Picture 27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45" y="4505075"/>
            <a:ext cx="1775353" cy="1676722"/>
          </a:xfrm>
          <a:prstGeom prst="rect">
            <a:avLst/>
          </a:prstGeom>
        </p:spPr>
      </p:pic>
      <p:pic>
        <p:nvPicPr>
          <p:cNvPr id="31" name="Picture 30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737" y="6400455"/>
            <a:ext cx="1775353" cy="1676722"/>
          </a:xfrm>
          <a:prstGeom prst="rect">
            <a:avLst/>
          </a:prstGeom>
        </p:spPr>
      </p:pic>
      <p:pic>
        <p:nvPicPr>
          <p:cNvPr id="32" name="Picture 31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500" y="6397632"/>
            <a:ext cx="1775353" cy="1676722"/>
          </a:xfrm>
          <a:prstGeom prst="rect">
            <a:avLst/>
          </a:prstGeom>
        </p:spPr>
      </p:pic>
      <p:pic>
        <p:nvPicPr>
          <p:cNvPr id="33" name="Picture 32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478" y="6397632"/>
            <a:ext cx="1775353" cy="1676722"/>
          </a:xfrm>
          <a:prstGeom prst="rect">
            <a:avLst/>
          </a:prstGeom>
        </p:spPr>
      </p:pic>
      <p:pic>
        <p:nvPicPr>
          <p:cNvPr id="34" name="Picture 33" descr="2016-04-18_14-23-48_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1641334"/>
            <a:ext cx="1664981" cy="2065009"/>
          </a:xfrm>
          <a:prstGeom prst="rect">
            <a:avLst/>
          </a:prstGeom>
        </p:spPr>
      </p:pic>
      <p:pic>
        <p:nvPicPr>
          <p:cNvPr id="35" name="Picture 34" descr="2016-04-18_14-23-48_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1626644"/>
            <a:ext cx="1664981" cy="2065009"/>
          </a:xfrm>
          <a:prstGeom prst="rect">
            <a:avLst/>
          </a:prstGeom>
        </p:spPr>
      </p:pic>
      <p:pic>
        <p:nvPicPr>
          <p:cNvPr id="36" name="Picture 35" descr="2016-04-18_14-23-48_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1628663"/>
            <a:ext cx="1664981" cy="2065009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52" idx="2"/>
          </p:cNvCxnSpPr>
          <p:nvPr/>
        </p:nvCxnSpPr>
        <p:spPr>
          <a:xfrm>
            <a:off x="8038176" y="6006886"/>
            <a:ext cx="1219931" cy="8354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ight Bracket 51"/>
          <p:cNvSpPr/>
          <p:nvPr/>
        </p:nvSpPr>
        <p:spPr>
          <a:xfrm>
            <a:off x="7486701" y="4745356"/>
            <a:ext cx="551475" cy="2523059"/>
          </a:xfrm>
          <a:prstGeom prst="rightBracket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cxnSp>
        <p:nvCxnSpPr>
          <p:cNvPr id="38" name="Straight Arrow Connector 37"/>
          <p:cNvCxnSpPr/>
          <p:nvPr/>
        </p:nvCxnSpPr>
        <p:spPr>
          <a:xfrm>
            <a:off x="7492360" y="2554056"/>
            <a:ext cx="1892796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836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Storing Sensitive Data in Cookbooks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secret is available to </a:t>
            </a:r>
            <a:r>
              <a:rPr lang="en-US" dirty="0" smtClean="0"/>
              <a:t>all node </a:t>
            </a:r>
            <a:r>
              <a:rPr lang="en-US" dirty="0"/>
              <a:t>and available </a:t>
            </a:r>
            <a:r>
              <a:rPr lang="en-US" dirty="0" smtClean="0"/>
              <a:t>to all workstations that </a:t>
            </a:r>
            <a:r>
              <a:rPr lang="en-US" dirty="0"/>
              <a:t>have client </a:t>
            </a:r>
            <a:r>
              <a:rPr lang="en-US" dirty="0" smtClean="0"/>
              <a:t>keys and access to the source code repository.</a:t>
            </a:r>
          </a:p>
          <a:p>
            <a:endParaRPr lang="en-US" dirty="0"/>
          </a:p>
          <a:p>
            <a:r>
              <a:rPr lang="en-US" dirty="0" smtClean="0"/>
              <a:t>Storing a password or other secrets within a cookbook leaves your systems open to attack. This includes providing a default value within your cookbook that another cookbook author may forget to override.</a:t>
            </a:r>
          </a:p>
          <a:p>
            <a:endParaRPr lang="en-US" dirty="0"/>
          </a:p>
          <a:p>
            <a:r>
              <a:rPr lang="en-US" dirty="0" smtClean="0"/>
              <a:t>It is best to remove that data from the cookbook itself as it will remove opportunity for it to be discovered and compromised.</a:t>
            </a:r>
          </a:p>
        </p:txBody>
      </p:sp>
    </p:spTree>
    <p:extLst>
      <p:ext uri="{BB962C8B-B14F-4D97-AF65-F5344CB8AC3E}">
        <p14:creationId xmlns:p14="http://schemas.microsoft.com/office/powerpoint/2010/main" val="128136032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988846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17319758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Storing Data in Bags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638" y="3271838"/>
            <a:ext cx="12319000" cy="1628775"/>
          </a:xfrm>
        </p:spPr>
        <p:txBody>
          <a:bodyPr/>
          <a:lstStyle/>
          <a:p>
            <a:r>
              <a:rPr lang="en-US" dirty="0"/>
              <a:t>A data bag is a global variable that is stored as JSON data and is accessible from a Chef server. A data bag is indexed for searching and can be loaded by a recipe or accessed during a search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8" y="4904029"/>
            <a:ext cx="1790700" cy="2438400"/>
          </a:xfrm>
          <a:prstGeom prst="rect">
            <a:avLst/>
          </a:prstGeom>
        </p:spPr>
      </p:pic>
      <p:sp>
        <p:nvSpPr>
          <p:cNvPr id="8" name="Left Bracket 7"/>
          <p:cNvSpPr/>
          <p:nvPr/>
        </p:nvSpPr>
        <p:spPr>
          <a:xfrm>
            <a:off x="4607574" y="4823066"/>
            <a:ext cx="457200" cy="2600325"/>
          </a:xfrm>
          <a:prstGeom prst="leftBracket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62338" y="6125455"/>
            <a:ext cx="1136637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 bwMode="white">
          <a:xfrm>
            <a:off x="5221939" y="4900613"/>
            <a:ext cx="6454723" cy="2441816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vert="horz" wrap="square" lIns="91440" tIns="91440" rIns="91440" bIns="9144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"id" :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unique_value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"name" :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Bobo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T. Clown",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"costume" : [ "big shoes", "red nose" ]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"jokes" : {</a:t>
            </a:r>
          </a:p>
          <a:p>
            <a:pPr>
              <a:lnSpc>
                <a:spcPct val="120000"/>
              </a:lnSpc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 "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hy did the chicken cross the road?" :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"What did one Chickpea say to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anoth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3764087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656121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68455" y="2155461"/>
            <a:ext cx="14676320" cy="2112679"/>
          </a:xfrm>
        </p:spPr>
        <p:txBody>
          <a:bodyPr/>
          <a:lstStyle/>
          <a:p>
            <a:r>
              <a:rPr lang="en-US" sz="2800" dirty="0" smtClean="0"/>
              <a:t>Smart, intelligent, and funny</a:t>
            </a:r>
          </a:p>
          <a:p>
            <a:r>
              <a:rPr lang="en-US" sz="2800" dirty="0" smtClean="0"/>
              <a:t>Understand Chef Resources, Cookbooks, Search, Knife, and Chef Server</a:t>
            </a:r>
          </a:p>
          <a:p>
            <a:r>
              <a:rPr lang="en-US" sz="2800" dirty="0" smtClean="0"/>
              <a:t>Starting to create cookbooks with passwords, keys, and secrets and sensitive data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Chef Cookbook 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16" y="4541483"/>
            <a:ext cx="3490397" cy="3490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61" y="4539491"/>
            <a:ext cx="5851055" cy="3494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730" y="4539490"/>
            <a:ext cx="3007335" cy="3492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8413" y="4535484"/>
            <a:ext cx="4126893" cy="34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07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Created </a:t>
            </a:r>
            <a:r>
              <a:rPr lang="en-US" b="1" dirty="0" err="1"/>
              <a:t>data_bag</a:t>
            </a:r>
            <a:r>
              <a:rPr lang="en-US" b="1" dirty="0" smtClean="0"/>
              <a:t>[</a:t>
            </a:r>
            <a:r>
              <a:rPr lang="en-US" b="1" dirty="0" err="1" smtClean="0"/>
              <a:t>user_password</a:t>
            </a:r>
            <a:r>
              <a:rPr lang="en-US" b="1" dirty="0" smtClean="0"/>
              <a:t>]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create </a:t>
            </a:r>
            <a:r>
              <a:rPr lang="en-US" dirty="0" err="1" smtClean="0"/>
              <a:t>user_password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Bag for all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545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user_password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list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all the Data Bags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904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Locally Create a Data Bag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"id" : "</a:t>
            </a:r>
            <a:r>
              <a:rPr lang="en-US" dirty="0" err="1" smtClean="0"/>
              <a:t>fwebber</a:t>
            </a:r>
            <a:r>
              <a:rPr lang="en-US" dirty="0" smtClean="0"/>
              <a:t>",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"password" : "$1$bacon$W./fF8LJQtN9IXnUt6WNl1</a:t>
            </a:r>
            <a:r>
              <a:rPr lang="en-US" dirty="0" smtClean="0"/>
              <a:t>"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</a:t>
            </a:r>
            <a:r>
              <a:rPr lang="en-US" dirty="0" err="1" smtClean="0"/>
              <a:t>fwebber.json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134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Updated </a:t>
            </a:r>
            <a:r>
              <a:rPr lang="en-US" b="1" dirty="0" err="1"/>
              <a:t>data_bag_item</a:t>
            </a:r>
            <a:r>
              <a:rPr lang="en-US" b="1" dirty="0"/>
              <a:t>[</a:t>
            </a:r>
            <a:r>
              <a:rPr lang="en-US" b="1" dirty="0" err="1"/>
              <a:t>user_password</a:t>
            </a:r>
            <a:r>
              <a:rPr lang="en-US" b="1" dirty="0"/>
              <a:t>::</a:t>
            </a:r>
            <a:r>
              <a:rPr lang="en-US" b="1" dirty="0" err="1"/>
              <a:t>fwebber</a:t>
            </a:r>
            <a:r>
              <a:rPr lang="en-US" b="1" dirty="0"/>
              <a:t>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from file </a:t>
            </a:r>
            <a:r>
              <a:rPr lang="en-US" dirty="0" err="1" smtClean="0"/>
              <a:t>user_password</a:t>
            </a:r>
            <a:r>
              <a:rPr lang="en-US" dirty="0" smtClean="0"/>
              <a:t> ./</a:t>
            </a:r>
            <a:r>
              <a:rPr lang="en-US" dirty="0" err="1" smtClean="0"/>
              <a:t>fwebber.json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the Data Bag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952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Unencrypted data bag detected, ignoring any provided </a:t>
            </a:r>
            <a:r>
              <a:rPr lang="en-US" b="1" dirty="0" smtClean="0"/>
              <a:t>secret ...</a:t>
            </a:r>
            <a:endParaRPr lang="en-US" b="1" dirty="0"/>
          </a:p>
          <a:p>
            <a:r>
              <a:rPr lang="en-US" b="1" dirty="0"/>
              <a:t>id:       </a:t>
            </a:r>
            <a:r>
              <a:rPr lang="en-US" b="1" dirty="0" err="1"/>
              <a:t>fwebber</a:t>
            </a:r>
            <a:endParaRPr lang="en-US" b="1" dirty="0"/>
          </a:p>
          <a:p>
            <a:r>
              <a:rPr lang="en-US" b="1" dirty="0"/>
              <a:t>password: 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Data Bag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17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9826073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 to use the Data Bag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fwebber_password</a:t>
            </a:r>
            <a:r>
              <a:rPr lang="en-US" dirty="0"/>
              <a:t> = </a:t>
            </a:r>
            <a:r>
              <a:rPr lang="en-US" dirty="0" err="1"/>
              <a:t>data_bag_item</a:t>
            </a:r>
            <a:r>
              <a:rPr lang="en-US" dirty="0"/>
              <a:t>('user_password','</a:t>
            </a:r>
            <a:r>
              <a:rPr lang="en-US" dirty="0" err="1"/>
              <a:t>fwebber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user 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/>
              <a:t>  comment 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</a:t>
            </a:r>
            <a:r>
              <a:rPr lang="en-US" dirty="0" smtClean="0"/>
              <a:t>'</a:t>
            </a:r>
          </a:p>
          <a:p>
            <a:r>
              <a:rPr lang="en-US" dirty="0" smtClean="0"/>
              <a:t>  password </a:t>
            </a:r>
            <a:r>
              <a:rPr lang="en-US" dirty="0"/>
              <a:t>'$1$bacon$W./fF8LJQtN9IXnUt6WNl1'</a:t>
            </a:r>
          </a:p>
          <a:p>
            <a:r>
              <a:rPr lang="en-US" dirty="0" smtClean="0"/>
              <a:t>  password </a:t>
            </a:r>
            <a:r>
              <a:rPr lang="en-US" dirty="0" err="1" smtClean="0"/>
              <a:t>fwebber_password</a:t>
            </a:r>
            <a:r>
              <a:rPr lang="en-US" dirty="0" smtClean="0"/>
              <a:t>['password']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124446" y="5781314"/>
            <a:ext cx="14404273" cy="554751"/>
          </a:xfrm>
        </p:spPr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35042" y="2135066"/>
            <a:ext cx="14404273" cy="626533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19662" y="6349420"/>
            <a:ext cx="14421926" cy="618233"/>
          </a:xfrm>
          <a:prstGeom prst="rect">
            <a:avLst/>
          </a:prstGeom>
          <a:solidFill>
            <a:srgbClr val="008000">
              <a:alpha val="2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4400" dirty="0" smtClean="0">
                <a:solidFill>
                  <a:schemeClr val="tx2"/>
                </a:solidFill>
                <a:latin typeface="Courier New"/>
                <a:cs typeface="Courier New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400792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485018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</a:t>
            </a:r>
            <a:r>
              <a:rPr lang="en-US" dirty="0" smtClean="0"/>
              <a:t>'users'</a:t>
            </a:r>
          </a:p>
          <a:p>
            <a:r>
              <a:rPr lang="en-US" dirty="0" smtClean="0"/>
              <a:t>maintainer 'The </a:t>
            </a:r>
            <a:r>
              <a:rPr lang="en-US" dirty="0"/>
              <a:t>Authors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maintainer_email</a:t>
            </a:r>
            <a:r>
              <a:rPr lang="en-US" dirty="0" smtClean="0"/>
              <a:t> </a:t>
            </a:r>
            <a:r>
              <a:rPr lang="en-US" dirty="0"/>
              <a:t>'</a:t>
            </a:r>
            <a:r>
              <a:rPr lang="en-US" dirty="0" err="1"/>
              <a:t>you@example.com</a:t>
            </a:r>
            <a:r>
              <a:rPr lang="en-US" dirty="0" smtClean="0"/>
              <a:t>'</a:t>
            </a:r>
          </a:p>
          <a:p>
            <a:r>
              <a:rPr lang="en-US" dirty="0" smtClean="0"/>
              <a:t>license </a:t>
            </a:r>
            <a:r>
              <a:rPr lang="en-US" dirty="0"/>
              <a:t>'</a:t>
            </a:r>
            <a:r>
              <a:rPr lang="en-US" dirty="0" err="1"/>
              <a:t>all_rights</a:t>
            </a:r>
            <a:r>
              <a:rPr lang="en-US" dirty="0" smtClean="0"/>
              <a:t>'</a:t>
            </a:r>
          </a:p>
          <a:p>
            <a:r>
              <a:rPr lang="en-US" dirty="0" smtClean="0"/>
              <a:t>description </a:t>
            </a:r>
            <a:r>
              <a:rPr lang="en-US" dirty="0"/>
              <a:t>'Installs/Configures users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long_description</a:t>
            </a:r>
            <a:r>
              <a:rPr lang="en-US" dirty="0" smtClean="0"/>
              <a:t> </a:t>
            </a:r>
            <a:r>
              <a:rPr lang="en-US" dirty="0"/>
              <a:t>'Installs/Configures users</a:t>
            </a:r>
            <a:r>
              <a:rPr lang="en-US" dirty="0" smtClean="0"/>
              <a:t>'</a:t>
            </a:r>
          </a:p>
          <a:p>
            <a:r>
              <a:rPr lang="en-US" dirty="0" smtClean="0"/>
              <a:t>version '0.2.0</a:t>
            </a:r>
            <a:r>
              <a:rPr lang="en-US" dirty="0"/>
              <a:t>'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35042" y="5235453"/>
            <a:ext cx="14404273" cy="626533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908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Unencrypted data bag detected, ignoring any provided </a:t>
            </a:r>
            <a:r>
              <a:rPr lang="en-US" b="1" dirty="0" smtClean="0"/>
              <a:t>secret ...</a:t>
            </a:r>
            <a:endParaRPr lang="en-US" b="1" dirty="0"/>
          </a:p>
          <a:p>
            <a:r>
              <a:rPr lang="en-US" b="1" dirty="0"/>
              <a:t>id:       </a:t>
            </a:r>
            <a:r>
              <a:rPr lang="en-US" b="1" dirty="0" err="1"/>
              <a:t>fwebber</a:t>
            </a:r>
            <a:endParaRPr lang="en-US" b="1" dirty="0"/>
          </a:p>
          <a:p>
            <a:r>
              <a:rPr lang="en-US" b="1" dirty="0"/>
              <a:t>password: 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berks install &amp;&amp; berks upload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the Newest Version of the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653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600" dirty="0" smtClean="0"/>
              <a:t>WARNING!</a:t>
            </a:r>
            <a:endParaRPr lang="en-US" sz="66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916754" y="2950622"/>
            <a:ext cx="12422493" cy="4956539"/>
          </a:xfrm>
        </p:spPr>
        <p:txBody>
          <a:bodyPr anchor="ctr"/>
          <a:lstStyle/>
          <a:p>
            <a:pPr algn="ctr"/>
            <a:r>
              <a:rPr lang="en-US" sz="4000" b="1" dirty="0" smtClean="0"/>
              <a:t>This is only a demonstration.</a:t>
            </a:r>
          </a:p>
          <a:p>
            <a:pPr algn="ctr"/>
            <a:endParaRPr lang="en-US" sz="2800" b="1" dirty="0" smtClean="0"/>
          </a:p>
          <a:p>
            <a:pPr algn="just"/>
            <a:r>
              <a:rPr lang="en-US" sz="2800" dirty="0" smtClean="0"/>
              <a:t>This presentation is an introduction to show you some ways in which you may manage secrets. </a:t>
            </a:r>
            <a:r>
              <a:rPr lang="en-US" sz="2800" u="sng" dirty="0" smtClean="0"/>
              <a:t>There will be several contrived examples used throughout.</a:t>
            </a:r>
            <a:r>
              <a:rPr lang="en-US" sz="2800" dirty="0" smtClean="0"/>
              <a:t> Before implementing any of these solutions for your production systems consult with your team about the correct practices given the sensitive nature of your data.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047" y="1524164"/>
            <a:ext cx="1781907" cy="178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09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</a:t>
            </a:r>
            <a:r>
              <a:rPr lang="en-US" dirty="0" err="1" smtClean="0"/>
              <a:t>ssh</a:t>
            </a:r>
            <a:r>
              <a:rPr lang="en-US" dirty="0" smtClean="0"/>
              <a:t> '*:*' -x USER -P PASSWORD '</a:t>
            </a:r>
            <a:r>
              <a:rPr lang="en-US" dirty="0" err="1" smtClean="0"/>
              <a:t>sudo</a:t>
            </a:r>
            <a:r>
              <a:rPr lang="en-US" dirty="0" smtClean="0"/>
              <a:t> chef-client'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58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7312274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     Key Lives in the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016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07" y="4352868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39715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8675"/>
          </a:xfrm>
        </p:spPr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3" name="Picture 22" descr="2016-04-18_15-20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07" y="4352868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5" name="Picture 24" descr="2016-04-18_14-23-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648078"/>
            <a:ext cx="2108200" cy="23622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2700172" y="4562341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3687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6-04-18_14-23-48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3" y="2726124"/>
            <a:ext cx="1664981" cy="2065009"/>
          </a:xfrm>
          <a:prstGeom prst="rect">
            <a:avLst/>
          </a:prstGeom>
        </p:spPr>
      </p:pic>
      <p:pic>
        <p:nvPicPr>
          <p:cNvPr id="10" name="Picture 9" descr="2016-04-18_14-23-48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84" y="2711434"/>
            <a:ext cx="1664981" cy="2065009"/>
          </a:xfrm>
          <a:prstGeom prst="rect">
            <a:avLst/>
          </a:prstGeom>
        </p:spPr>
      </p:pic>
      <p:pic>
        <p:nvPicPr>
          <p:cNvPr id="12" name="Picture 11" descr="2016-04-18_14-23-48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921" y="2713453"/>
            <a:ext cx="1664981" cy="2065009"/>
          </a:xfrm>
          <a:prstGeom prst="rect">
            <a:avLst/>
          </a:prstGeom>
        </p:spPr>
      </p:pic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8675"/>
          </a:xfrm>
        </p:spPr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3" name="Picture 22" descr="2016-04-18_15-20-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07" y="4352868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5" name="Picture 24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648078"/>
            <a:ext cx="2108200" cy="23622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2700172" y="4562341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2016-04-18_14-23-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78" y="4822532"/>
            <a:ext cx="1775353" cy="1676722"/>
          </a:xfrm>
          <a:prstGeom prst="rect">
            <a:avLst/>
          </a:prstGeom>
        </p:spPr>
      </p:pic>
      <p:pic>
        <p:nvPicPr>
          <p:cNvPr id="16" name="Picture 15" descr="2016-04-18_14-23-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641" y="4791133"/>
            <a:ext cx="1775353" cy="1676722"/>
          </a:xfrm>
          <a:prstGeom prst="rect">
            <a:avLst/>
          </a:prstGeom>
        </p:spPr>
      </p:pic>
      <p:pic>
        <p:nvPicPr>
          <p:cNvPr id="19" name="Picture 18" descr="2016-04-18_14-23-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619" y="4791133"/>
            <a:ext cx="1775353" cy="167672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7568597" y="4562341"/>
            <a:ext cx="1691281" cy="1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923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Access to the Data Bag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Storing the data in a data bag moved the secret to the Chef Server (and a single repository).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secret is available to every node and available on all workstations that have client keys.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8128210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5017955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23546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Encrypting the Data in the Bag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data bag item may be encrypted using </a:t>
            </a:r>
            <a:r>
              <a:rPr lang="en-US" dirty="0">
                <a:hlinkClick r:id="rId2"/>
              </a:rPr>
              <a:t>shared secret encryption</a:t>
            </a:r>
            <a:r>
              <a:rPr lang="en-US" dirty="0"/>
              <a:t>. This allows each data bag item to store confidential information (such as a database password) or to be managed in a source control </a:t>
            </a:r>
            <a:r>
              <a:rPr lang="en-US" dirty="0" smtClean="0"/>
              <a:t>system.</a:t>
            </a:r>
            <a:endParaRPr lang="en-US" dirty="0"/>
          </a:p>
        </p:txBody>
      </p:sp>
      <p:pic>
        <p:nvPicPr>
          <p:cNvPr id="7" name="Picture 6" descr="2016-04-18_15-20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8" y="4904029"/>
            <a:ext cx="1790700" cy="2438400"/>
          </a:xfrm>
          <a:prstGeom prst="rect">
            <a:avLst/>
          </a:prstGeom>
        </p:spPr>
      </p:pic>
      <p:sp>
        <p:nvSpPr>
          <p:cNvPr id="8" name="Left Bracket 7"/>
          <p:cNvSpPr/>
          <p:nvPr/>
        </p:nvSpPr>
        <p:spPr>
          <a:xfrm>
            <a:off x="4607574" y="4823066"/>
            <a:ext cx="457200" cy="2600325"/>
          </a:xfrm>
          <a:prstGeom prst="leftBracket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62338" y="6125455"/>
            <a:ext cx="1136637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 bwMode="white">
          <a:xfrm>
            <a:off x="5221939" y="4900613"/>
            <a:ext cx="6454723" cy="2441816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vert="horz" wrap="square" lIns="91440" tIns="91440" rIns="91440" bIns="9144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"id" :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unique_value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"password" :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"cipher" : "aes-256-cbc",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encrypted_data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: "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RQuoFkWnAenzoV3Tc..."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   "iv" : "cpGsSoT65DLX2tPaGf8/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Rw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==",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"version" :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173" y="5851675"/>
            <a:ext cx="478495" cy="6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74383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165222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39" y="2539001"/>
            <a:ext cx="8409293" cy="4663151"/>
          </a:xfrm>
        </p:spPr>
        <p:txBody>
          <a:bodyPr/>
          <a:lstStyle/>
          <a:p>
            <a:r>
              <a:rPr lang="en-US" b="1" dirty="0" smtClean="0">
                <a:ea typeface="Courier" charset="0"/>
                <a:cs typeface="Courier" charset="0"/>
              </a:rPr>
              <a:t>NOW         –  Housekeeping</a:t>
            </a:r>
          </a:p>
          <a:p>
            <a:r>
              <a:rPr lang="en-US" b="1" dirty="0" smtClean="0">
                <a:ea typeface="Courier" charset="0"/>
                <a:cs typeface="Courier" charset="0"/>
              </a:rPr>
              <a:t>@ 5 min    –  Slides &amp; Live Demonstration</a:t>
            </a:r>
          </a:p>
          <a:p>
            <a:r>
              <a:rPr lang="en-US" b="1" dirty="0" smtClean="0">
                <a:ea typeface="Courier" charset="0"/>
                <a:cs typeface="Courier" charset="0"/>
              </a:rPr>
              <a:t>@ 45 min  –  Questions</a:t>
            </a:r>
          </a:p>
          <a:p>
            <a:r>
              <a:rPr lang="en-US" b="1" dirty="0" smtClean="0">
                <a:ea typeface="Courier" charset="0"/>
                <a:cs typeface="Courier" charset="0"/>
              </a:rPr>
              <a:t>@ 55 min  –  Resources and Wrap-up</a:t>
            </a:r>
            <a:endParaRPr lang="en-US" b="1" dirty="0">
              <a:ea typeface="Courier" charset="0"/>
              <a:cs typeface="Courier" charset="0"/>
            </a:endParaRPr>
          </a:p>
          <a:p>
            <a:endParaRPr lang="en-US" b="1" dirty="0" smtClean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908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&gt; cat </a:t>
            </a:r>
            <a:r>
              <a:rPr lang="en-US" b="1" dirty="0" err="1" smtClean="0"/>
              <a:t>my_secret</a:t>
            </a:r>
            <a:endParaRPr lang="en-US" b="1" dirty="0" smtClean="0"/>
          </a:p>
          <a:p>
            <a:r>
              <a:rPr lang="en-US" b="1" dirty="0" err="1" smtClean="0"/>
              <a:t>AZjNFmhMqrE</a:t>
            </a:r>
            <a:r>
              <a:rPr lang="en-US" b="1" dirty="0"/>
              <a:t>/sq7fNawAtf7xhuWli5odhlCn0mdf/P4hE0Be/DyxaLw6Yty3hLdZQFm5cd9dmrt1Rs8a0lbTx6tEdRFuJ7FOQcs2eN5wbRHa8fXA5AlIPI5xr3aFLT625ouKn+xApWlGPkl2Q+4jDmMiImxunr8NG17aB3mgE0IGNtxooH2fRUvbUYJdaCZa4WKtTla3cAonb/tAFppKMGQpohQIeUb3fxUPlqtElELHv+Qzv987HooIleMHs9Cb5lb6f6ymOtdEGD9cYF96XI9xUfFmi78Mo/94HwAxc/rbAll7tAh26YjUcH/laIxEzJlEmJFo1kHA50su9zRNnbFsQ3HhFxrUmZVPcp8iA627SZWR+mI5YJBm46RpXb8PtHQKTeAR9kx6NqYv9ga+igC1PjU0y9SxIGCT9I3WxjbWQ/ts9v6x1zJvIvcbrBvKatKiv8NLu/</a:t>
            </a:r>
            <a:r>
              <a:rPr lang="en-US" b="1" dirty="0" err="1"/>
              <a:t>ZcI</a:t>
            </a:r>
            <a:r>
              <a:rPr lang="en-US" b="1" dirty="0"/>
              <a:t>/eEo3Hfjhjv7/</a:t>
            </a:r>
            <a:r>
              <a:rPr lang="en-US" b="1" dirty="0" smtClean="0"/>
              <a:t>gO0bp0EQlsdROFybJW3HIzaG5Wm6LXp274i9MwWZPAJu7NLsHSf7lqH0L3kYtMLSdE0wW7LH+35SkVMULlQoz2qjDu5JcObCwNxnqjN5F6hIb76aae8ry8LhjetvMhQ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openssl</a:t>
            </a:r>
            <a:r>
              <a:rPr lang="en-US" dirty="0"/>
              <a:t> rand -base64 512 | </a:t>
            </a:r>
            <a:r>
              <a:rPr lang="en-US" dirty="0" err="1"/>
              <a:t>tr</a:t>
            </a:r>
            <a:r>
              <a:rPr lang="en-US" dirty="0"/>
              <a:t> -d '\r\n' &gt; </a:t>
            </a:r>
            <a:r>
              <a:rPr lang="en-US" dirty="0" err="1" smtClean="0"/>
              <a:t>my_secret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Secret Key for Encrypting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049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2371514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765777"/>
            <a:ext cx="14423693" cy="3556001"/>
          </a:xfrm>
        </p:spPr>
        <p:txBody>
          <a:bodyPr/>
          <a:lstStyle/>
          <a:p>
            <a:r>
              <a:rPr lang="en-US" b="1" dirty="0"/>
              <a:t>{</a:t>
            </a:r>
          </a:p>
          <a:p>
            <a:r>
              <a:rPr lang="en-US" b="1" dirty="0"/>
              <a:t>  "id": "</a:t>
            </a:r>
            <a:r>
              <a:rPr lang="en-US" b="1" dirty="0" err="1"/>
              <a:t>fwebber</a:t>
            </a:r>
            <a:r>
              <a:rPr lang="en-US" b="1" dirty="0"/>
              <a:t>",</a:t>
            </a:r>
          </a:p>
          <a:p>
            <a:r>
              <a:rPr lang="en-US" b="1" dirty="0"/>
              <a:t>  "password": "$1$bacon$W./fF8LJQtN9IXnUt6WNl1"</a:t>
            </a:r>
          </a:p>
          <a:p>
            <a:r>
              <a:rPr lang="en-US" b="1" dirty="0"/>
              <a:t>}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188740"/>
          </a:xfrm>
        </p:spPr>
        <p:txBody>
          <a:bodyPr/>
          <a:lstStyle/>
          <a:p>
            <a:r>
              <a:rPr lang="en-US" dirty="0" smtClean="0"/>
              <a:t>&gt; EDITOR</a:t>
            </a:r>
            <a:r>
              <a:rPr lang="en-US" dirty="0"/>
              <a:t>=vim knife data bag edit </a:t>
            </a:r>
            <a:r>
              <a:rPr lang="en-US" dirty="0" err="1"/>
              <a:t>user_password</a:t>
            </a:r>
            <a:r>
              <a:rPr lang="en-US" dirty="0"/>
              <a:t> </a:t>
            </a:r>
            <a:r>
              <a:rPr lang="en-US" dirty="0" err="1"/>
              <a:t>fwebber</a:t>
            </a:r>
            <a:r>
              <a:rPr lang="en-US" dirty="0"/>
              <a:t> --secret-file </a:t>
            </a:r>
            <a:r>
              <a:rPr lang="en-US" dirty="0" err="1" smtClean="0"/>
              <a:t>my_secret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 Our Existing Data Bag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0"/>
          </p:nvPr>
        </p:nvSpPr>
        <p:spPr>
          <a:xfrm>
            <a:off x="1118283" y="6533444"/>
            <a:ext cx="14423693" cy="1253067"/>
          </a:xfrm>
        </p:spPr>
        <p:txBody>
          <a:bodyPr/>
          <a:lstStyle/>
          <a:p>
            <a:r>
              <a:rPr lang="en-US" b="1" dirty="0"/>
              <a:t>Encrypting data bag using provided secret.</a:t>
            </a:r>
          </a:p>
          <a:p>
            <a:r>
              <a:rPr lang="en-US" b="1" dirty="0"/>
              <a:t>Saved </a:t>
            </a:r>
            <a:r>
              <a:rPr lang="en-US" b="1" dirty="0" err="1"/>
              <a:t>data_bag_item</a:t>
            </a:r>
            <a:r>
              <a:rPr lang="en-US" b="1" dirty="0"/>
              <a:t>[</a:t>
            </a:r>
            <a:r>
              <a:rPr lang="en-US" b="1" dirty="0" err="1"/>
              <a:t>fwebber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74259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9396975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/>
              <a:t>WARNING: Encrypted data bag detected, but no secret provided for decoding.  Displaying encrypted data.</a:t>
            </a:r>
          </a:p>
          <a:p>
            <a:r>
              <a:rPr lang="en-US" sz="2400" b="1" dirty="0"/>
              <a:t>id:       </a:t>
            </a:r>
            <a:r>
              <a:rPr lang="en-US" sz="2400" b="1" dirty="0" err="1"/>
              <a:t>fwebber</a:t>
            </a:r>
            <a:endParaRPr lang="en-US" sz="2400" b="1" dirty="0"/>
          </a:p>
          <a:p>
            <a:r>
              <a:rPr lang="en-US" sz="2400" b="1" dirty="0"/>
              <a:t>password:</a:t>
            </a:r>
          </a:p>
          <a:p>
            <a:r>
              <a:rPr lang="en-US" sz="2400" b="1" dirty="0"/>
              <a:t>  cipher:         aes-256-cbc</a:t>
            </a:r>
          </a:p>
          <a:p>
            <a:r>
              <a:rPr lang="en-US" sz="2400" b="1" dirty="0"/>
              <a:t>  </a:t>
            </a:r>
            <a:r>
              <a:rPr lang="en-US" sz="2400" b="1" dirty="0" err="1"/>
              <a:t>encrypted_data</a:t>
            </a:r>
            <a:r>
              <a:rPr lang="en-US" sz="2400" b="1" dirty="0"/>
              <a:t>: d+yL7jZ+9Ck60opkm/bDiiLxFziCecxKnbTAXsgVtKzpKBHYuef9Twqjj5TG</a:t>
            </a:r>
          </a:p>
          <a:p>
            <a:r>
              <a:rPr lang="en-US" sz="2400" b="1" dirty="0"/>
              <a:t>  hJCkQkn+k4pPhqqOpf2hVsRnBg==</a:t>
            </a:r>
          </a:p>
          <a:p>
            <a:endParaRPr lang="en-US" sz="2400" b="1" dirty="0"/>
          </a:p>
          <a:p>
            <a:r>
              <a:rPr lang="en-US" sz="2400" b="1" dirty="0"/>
              <a:t>  iv:             wUiUE4xpF1xKHMiNZ+FGjQ==</a:t>
            </a:r>
          </a:p>
          <a:p>
            <a:endParaRPr lang="en-US" sz="2400" b="1" dirty="0"/>
          </a:p>
          <a:p>
            <a:r>
              <a:rPr lang="en-US" sz="2400" b="1" dirty="0"/>
              <a:t>  version:       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Encrypted Data Bag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47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/>
              <a:t>Encrypted data bag detected, decrypting with provided secret.</a:t>
            </a:r>
          </a:p>
          <a:p>
            <a:r>
              <a:rPr lang="en-US" sz="2400" b="1" dirty="0"/>
              <a:t>id:       </a:t>
            </a:r>
            <a:r>
              <a:rPr lang="en-US" sz="2400" b="1" dirty="0" err="1"/>
              <a:t>fwebber</a:t>
            </a:r>
            <a:endParaRPr lang="en-US" sz="2400" b="1" dirty="0"/>
          </a:p>
          <a:p>
            <a:r>
              <a:rPr lang="en-US" sz="2400" b="1" dirty="0"/>
              <a:t>password: 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knife data bag show </a:t>
            </a:r>
            <a:r>
              <a:rPr lang="en-US" dirty="0" err="1"/>
              <a:t>user_password</a:t>
            </a:r>
            <a:r>
              <a:rPr lang="en-US" dirty="0"/>
              <a:t> </a:t>
            </a:r>
            <a:r>
              <a:rPr lang="en-US" dirty="0" err="1"/>
              <a:t>fwebber</a:t>
            </a:r>
            <a:r>
              <a:rPr lang="en-US" dirty="0"/>
              <a:t> --secret-file </a:t>
            </a:r>
            <a:r>
              <a:rPr lang="en-US" dirty="0" err="1" smtClean="0"/>
              <a:t>my_secret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Encrypted Data Bag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444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Recipe does not need to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fwebber_password</a:t>
            </a:r>
            <a:r>
              <a:rPr lang="en-US" dirty="0"/>
              <a:t> = </a:t>
            </a:r>
            <a:r>
              <a:rPr lang="en-US" dirty="0" err="1"/>
              <a:t>data_bag_item</a:t>
            </a:r>
            <a:r>
              <a:rPr lang="en-US" dirty="0"/>
              <a:t>('user_password'</a:t>
            </a:r>
            <a:r>
              <a:rPr lang="en-US" dirty="0" smtClean="0"/>
              <a:t>,'</a:t>
            </a:r>
            <a:r>
              <a:rPr lang="en-US" dirty="0" err="1"/>
              <a:t>fwebber</a:t>
            </a:r>
            <a:r>
              <a:rPr lang="en-US" dirty="0" smtClean="0"/>
              <a:t>')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user </a:t>
            </a:r>
            <a:r>
              <a:rPr lang="en-US" dirty="0"/>
              <a:t>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/>
              <a:t>  comment 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'/bin/bash'</a:t>
            </a:r>
          </a:p>
          <a:p>
            <a:r>
              <a:rPr lang="en-US" dirty="0"/>
              <a:t>  password </a:t>
            </a:r>
            <a:r>
              <a:rPr lang="en-US" dirty="0" err="1"/>
              <a:t>fwebber_password</a:t>
            </a:r>
            <a:r>
              <a:rPr lang="en-US" dirty="0"/>
              <a:t>['password']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31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84306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62111"/>
            <a:ext cx="14423693" cy="4834332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569740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scp</a:t>
            </a:r>
            <a:r>
              <a:rPr lang="en-US" dirty="0" smtClean="0"/>
              <a:t> </a:t>
            </a:r>
            <a:r>
              <a:rPr lang="en-US" dirty="0" err="1" smtClean="0"/>
              <a:t>my_secret</a:t>
            </a:r>
            <a:r>
              <a:rPr lang="en-US" dirty="0" smtClean="0"/>
              <a:t> </a:t>
            </a:r>
            <a:r>
              <a:rPr lang="en-US" dirty="0" err="1" smtClean="0"/>
              <a:t>chef@IPADDRESS</a:t>
            </a:r>
            <a:r>
              <a:rPr lang="en-US" dirty="0" smtClean="0"/>
              <a:t>:~/</a:t>
            </a:r>
            <a:r>
              <a:rPr lang="en-US" dirty="0" err="1" smtClean="0"/>
              <a:t>my_secret</a:t>
            </a:r>
            <a:endParaRPr lang="en-US" dirty="0" smtClean="0"/>
          </a:p>
          <a:p>
            <a:r>
              <a:rPr lang="en-US" dirty="0" smtClean="0"/>
              <a:t>&gt;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chef@IPADDRESS</a:t>
            </a:r>
            <a:endParaRPr lang="en-US" dirty="0" smtClean="0"/>
          </a:p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/>
              <a:t> </a:t>
            </a:r>
            <a:r>
              <a:rPr lang="en-US" dirty="0" smtClean="0"/>
              <a:t>mv ~/</a:t>
            </a:r>
            <a:r>
              <a:rPr lang="en-US" dirty="0" err="1" smtClean="0"/>
              <a:t>my_secret</a:t>
            </a:r>
            <a:r>
              <a:rPr lang="en-US" dirty="0" smtClean="0"/>
              <a:t> /</a:t>
            </a:r>
            <a:r>
              <a:rPr lang="en-US" dirty="0" err="1" smtClean="0"/>
              <a:t>etc</a:t>
            </a:r>
            <a:r>
              <a:rPr lang="en-US" dirty="0" smtClean="0"/>
              <a:t>/chef/</a:t>
            </a:r>
            <a:r>
              <a:rPr lang="en-US" dirty="0" err="1" smtClean="0"/>
              <a:t>encrypted_data_bag_secret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Rename the Secret on the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29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577737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Know What You Think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r>
              <a:rPr lang="en-US" b="1" dirty="0" smtClean="0"/>
              <a:t>"Ask a Question"</a:t>
            </a:r>
            <a:r>
              <a:rPr lang="en-US" dirty="0" smtClean="0"/>
              <a:t> and I will answer it.</a:t>
            </a:r>
          </a:p>
          <a:p>
            <a:endParaRPr lang="en-US" dirty="0"/>
          </a:p>
          <a:p>
            <a:r>
              <a:rPr lang="en-US" b="1" dirty="0" smtClean="0"/>
              <a:t>"Rate This"</a:t>
            </a:r>
            <a:r>
              <a:rPr lang="en-US" dirty="0" smtClean="0"/>
              <a:t> presentation to leave your feedback and help me do my work better.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0" t="26865" r="18330" b="2388"/>
          <a:stretch/>
        </p:blipFill>
        <p:spPr>
          <a:xfrm>
            <a:off x="8625384" y="1294654"/>
            <a:ext cx="6919416" cy="64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04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7" y="2935111"/>
            <a:ext cx="1790700" cy="2438400"/>
          </a:xfrm>
          <a:prstGeom prst="rect">
            <a:avLst/>
          </a:prstGeom>
        </p:spPr>
      </p:pic>
      <p:pic>
        <p:nvPicPr>
          <p:cNvPr id="10" name="Picture 9" descr="2016-04-18_14-23-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203782"/>
            <a:ext cx="2108200" cy="2362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2705236" y="4142268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a     Key Lives in the Encrypted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349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884" y="3942454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301023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6469174"/>
            <a:ext cx="1775353" cy="16767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a     Key Lives in the Encrypted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349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643" y="6683023"/>
            <a:ext cx="596900" cy="914400"/>
          </a:xfrm>
          <a:prstGeom prst="rect">
            <a:avLst/>
          </a:prstGeom>
        </p:spPr>
      </p:pic>
      <p:pic>
        <p:nvPicPr>
          <p:cNvPr id="11" name="Picture 10" descr="2016-04-18_15-20-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7" y="2935111"/>
            <a:ext cx="1790700" cy="2438400"/>
          </a:xfrm>
          <a:prstGeom prst="rect">
            <a:avLst/>
          </a:prstGeom>
        </p:spPr>
      </p:pic>
      <p:pic>
        <p:nvPicPr>
          <p:cNvPr id="12" name="Picture 11" descr="2016-04-18_14-23-4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203782"/>
            <a:ext cx="2108200" cy="23622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705236" y="4142268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315" y="3898344"/>
            <a:ext cx="478495" cy="6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533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721" y="5844662"/>
            <a:ext cx="1775353" cy="1676722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 bwMode="auto">
          <a:xfrm>
            <a:off x="2806688" y="6841122"/>
            <a:ext cx="10541023" cy="1018913"/>
          </a:xfrm>
          <a:custGeom>
            <a:avLst/>
            <a:gdLst>
              <a:gd name="connsiteX0" fmla="*/ 10541023 w 10541023"/>
              <a:gd name="connsiteY0" fmla="*/ 0 h 1018913"/>
              <a:gd name="connsiteX1" fmla="*/ 4997473 w 10541023"/>
              <a:gd name="connsiteY1" fmla="*/ 1014412 h 1018913"/>
              <a:gd name="connsiteX2" fmla="*/ 382611 w 10541023"/>
              <a:gd name="connsiteY2" fmla="*/ 371475 h 1018913"/>
              <a:gd name="connsiteX3" fmla="*/ 268311 w 10541023"/>
              <a:gd name="connsiteY3" fmla="*/ 357187 h 101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41023" h="1018913">
                <a:moveTo>
                  <a:pt x="10541023" y="0"/>
                </a:moveTo>
                <a:cubicBezTo>
                  <a:pt x="8615782" y="476250"/>
                  <a:pt x="6690542" y="952500"/>
                  <a:pt x="4997473" y="1014412"/>
                </a:cubicBezTo>
                <a:cubicBezTo>
                  <a:pt x="3304404" y="1076324"/>
                  <a:pt x="1170805" y="481012"/>
                  <a:pt x="382611" y="371475"/>
                </a:cubicBezTo>
                <a:cubicBezTo>
                  <a:pt x="-405583" y="261938"/>
                  <a:pt x="268311" y="357187"/>
                  <a:pt x="268311" y="357187"/>
                </a:cubicBezTo>
              </a:path>
            </a:pathLst>
          </a:custGeom>
          <a:noFill/>
          <a:ln w="101600">
            <a:solidFill>
              <a:schemeClr val="accent1"/>
            </a:solidFill>
            <a:headEnd type="triangle" w="med" len="med"/>
            <a:tailEnd type="none" w="med" len="med"/>
          </a:ln>
          <a:effectLst>
            <a:outerShdw blurRad="40005" dist="22860" dir="54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6469174"/>
            <a:ext cx="1775353" cy="16767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a     Key Lives in the Encrypted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349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67" y="2935111"/>
            <a:ext cx="1790700" cy="2438400"/>
          </a:xfrm>
          <a:prstGeom prst="rect">
            <a:avLst/>
          </a:prstGeom>
        </p:spPr>
      </p:pic>
      <p:pic>
        <p:nvPicPr>
          <p:cNvPr id="7" name="Picture 6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203782"/>
            <a:ext cx="2108200" cy="2362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05236" y="4142268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15" y="3898344"/>
            <a:ext cx="478495" cy="637993"/>
          </a:xfrm>
          <a:prstGeom prst="rect">
            <a:avLst/>
          </a:prstGeom>
        </p:spPr>
      </p:pic>
      <p:pic>
        <p:nvPicPr>
          <p:cNvPr id="11" name="Picture 10" descr="2016-04-18_14-23-48_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3290742"/>
            <a:ext cx="1664981" cy="2065009"/>
          </a:xfrm>
          <a:prstGeom prst="rect">
            <a:avLst/>
          </a:prstGeom>
        </p:spPr>
      </p:pic>
      <p:pic>
        <p:nvPicPr>
          <p:cNvPr id="12" name="Picture 11" descr="2016-04-18_14-23-48_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3276052"/>
            <a:ext cx="1664981" cy="2065009"/>
          </a:xfrm>
          <a:prstGeom prst="rect">
            <a:avLst/>
          </a:prstGeom>
        </p:spPr>
      </p:pic>
      <p:pic>
        <p:nvPicPr>
          <p:cNvPr id="13" name="Picture 12" descr="2016-04-18_14-23-48_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3278071"/>
            <a:ext cx="1664981" cy="2065009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4329289" y="5373511"/>
            <a:ext cx="7229299" cy="1948364"/>
          </a:xfrm>
          <a:custGeom>
            <a:avLst/>
            <a:gdLst>
              <a:gd name="connsiteX0" fmla="*/ 0 w 7436555"/>
              <a:gd name="connsiteY0" fmla="*/ 1834444 h 1948364"/>
              <a:gd name="connsiteX1" fmla="*/ 6067778 w 7436555"/>
              <a:gd name="connsiteY1" fmla="*/ 1749778 h 1948364"/>
              <a:gd name="connsiteX2" fmla="*/ 7436555 w 7436555"/>
              <a:gd name="connsiteY2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6555" h="1948364">
                <a:moveTo>
                  <a:pt x="0" y="1834444"/>
                </a:moveTo>
                <a:cubicBezTo>
                  <a:pt x="2414176" y="1944981"/>
                  <a:pt x="4828352" y="2055519"/>
                  <a:pt x="6067778" y="1749778"/>
                </a:cubicBezTo>
                <a:cubicBezTo>
                  <a:pt x="7307204" y="1444037"/>
                  <a:pt x="7208426" y="289278"/>
                  <a:pt x="7436555" y="0"/>
                </a:cubicBezTo>
              </a:path>
            </a:pathLst>
          </a:custGeom>
          <a:ln w="1016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652889" y="5291490"/>
            <a:ext cx="7436555" cy="1948364"/>
          </a:xfrm>
          <a:custGeom>
            <a:avLst/>
            <a:gdLst>
              <a:gd name="connsiteX0" fmla="*/ 0 w 7436555"/>
              <a:gd name="connsiteY0" fmla="*/ 1834444 h 1948364"/>
              <a:gd name="connsiteX1" fmla="*/ 6067778 w 7436555"/>
              <a:gd name="connsiteY1" fmla="*/ 1749778 h 1948364"/>
              <a:gd name="connsiteX2" fmla="*/ 7436555 w 7436555"/>
              <a:gd name="connsiteY2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6555" h="1948364">
                <a:moveTo>
                  <a:pt x="0" y="1834444"/>
                </a:moveTo>
                <a:cubicBezTo>
                  <a:pt x="2414176" y="1944981"/>
                  <a:pt x="4828352" y="2055519"/>
                  <a:pt x="6067778" y="1749778"/>
                </a:cubicBezTo>
                <a:cubicBezTo>
                  <a:pt x="7307204" y="1444037"/>
                  <a:pt x="7208426" y="289278"/>
                  <a:pt x="7436555" y="0"/>
                </a:cubicBezTo>
              </a:path>
            </a:pathLst>
          </a:custGeom>
          <a:ln w="1016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643" y="6683023"/>
            <a:ext cx="596900" cy="914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7591577" y="4142268"/>
            <a:ext cx="1979897" cy="1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5695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1638" y="2294619"/>
            <a:ext cx="12319000" cy="848631"/>
          </a:xfrm>
        </p:spPr>
        <p:txBody>
          <a:bodyPr>
            <a:noAutofit/>
          </a:bodyPr>
          <a:lstStyle/>
          <a:p>
            <a:r>
              <a:rPr lang="en-US" sz="5400" dirty="0" smtClean="0"/>
              <a:t>Share the Secret with All Clients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secret is available to </a:t>
            </a:r>
            <a:r>
              <a:rPr lang="en-US" dirty="0" smtClean="0"/>
              <a:t>only the nodes and workstations that have the shared secret.</a:t>
            </a:r>
          </a:p>
          <a:p>
            <a:endParaRPr lang="en-US" dirty="0"/>
          </a:p>
          <a:p>
            <a:r>
              <a:rPr lang="en-US" dirty="0"/>
              <a:t>The problem with this approach is the use of the shared key – you would be responsible for distributing this key to the appropriate users and pieces of infrastructure. This invites security issues and is definitely not a best practice.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2439422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521682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400137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Vault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Gem that allows you to encrypt a Chef Data Bag Item using the public keys of a list of chef nodes. This allows only those chef nodes to decrypt the encrypted values.</a:t>
            </a:r>
          </a:p>
        </p:txBody>
      </p:sp>
      <p:sp>
        <p:nvSpPr>
          <p:cNvPr id="6" name="TextBox 5"/>
          <p:cNvSpPr txBox="1"/>
          <p:nvPr/>
        </p:nvSpPr>
        <p:spPr bwMode="white">
          <a:xfrm>
            <a:off x="3751660" y="6829425"/>
            <a:ext cx="875268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/chef/chef-vault/blob/master/</a:t>
            </a:r>
            <a:r>
              <a:rPr lang="en-US" dirty="0" err="1">
                <a:hlinkClick r:id="rId2"/>
              </a:rPr>
              <a:t>THEORY.md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4867491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30938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121104" y="2661123"/>
            <a:ext cx="14423693" cy="523531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120301"/>
          </a:xfrm>
        </p:spPr>
        <p:txBody>
          <a:bodyPr/>
          <a:lstStyle/>
          <a:p>
            <a:r>
              <a:rPr lang="en-US" dirty="0"/>
              <a:t>knife vault create </a:t>
            </a:r>
            <a:r>
              <a:rPr lang="en-US" dirty="0" err="1"/>
              <a:t>user_password</a:t>
            </a:r>
            <a:r>
              <a:rPr lang="en-US" dirty="0"/>
              <a:t> </a:t>
            </a:r>
            <a:r>
              <a:rPr lang="en-US" dirty="0" err="1"/>
              <a:t>fwebber</a:t>
            </a:r>
            <a:r>
              <a:rPr lang="en-US" dirty="0"/>
              <a:t> --</a:t>
            </a:r>
            <a:r>
              <a:rPr lang="en-US" dirty="0" err="1" smtClean="0"/>
              <a:t>json</a:t>
            </a:r>
            <a:r>
              <a:rPr lang="en-US" dirty="0" smtClean="0"/>
              <a:t> ./</a:t>
            </a:r>
            <a:r>
              <a:rPr lang="en-US" dirty="0" err="1"/>
              <a:t>fwebber.json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--</a:t>
            </a:r>
            <a:r>
              <a:rPr lang="en-US" dirty="0"/>
              <a:t>search '*:*'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Local Vault of the Data Bag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3204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fwebber.json</a:t>
            </a:r>
            <a:endParaRPr lang="en-US" b="1" dirty="0" smtClean="0"/>
          </a:p>
          <a:p>
            <a:r>
              <a:rPr lang="en-US" b="1" dirty="0" err="1" smtClean="0"/>
              <a:t>fwebber_keys.json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ls</a:t>
            </a:r>
            <a:r>
              <a:rPr lang="en-US" dirty="0" smtClean="0"/>
              <a:t> ~/</a:t>
            </a:r>
            <a:r>
              <a:rPr lang="en-US" dirty="0" err="1" smtClean="0"/>
              <a:t>data_bags</a:t>
            </a:r>
            <a:r>
              <a:rPr lang="en-US" dirty="0" smtClean="0"/>
              <a:t>/</a:t>
            </a:r>
            <a:r>
              <a:rPr lang="en-US" dirty="0" err="1" smtClean="0"/>
              <a:t>user_password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the Vault Files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6661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this Valuable to You?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r>
              <a:rPr lang="en-US" b="1" dirty="0" smtClean="0"/>
              <a:t>Share it</a:t>
            </a:r>
            <a:r>
              <a:rPr lang="en-US" dirty="0" smtClean="0"/>
              <a:t> with your professional and social networks.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9" t="28729" r="16904" b="4186"/>
          <a:stretch/>
        </p:blipFill>
        <p:spPr>
          <a:xfrm>
            <a:off x="8625384" y="1615451"/>
            <a:ext cx="6919416" cy="58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70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This is a standard Chef encrypted data bag.</a:t>
            </a:r>
          </a:p>
          <a:p>
            <a:endParaRPr lang="en-US"/>
          </a:p>
          <a:p>
            <a:r>
              <a:rPr lang="en-US"/>
              <a:t>This contains the symmetrically encrypted version of the JSON data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This contains the copies of the asymmetrically encrypted shared secret.</a:t>
            </a:r>
          </a:p>
          <a:p>
            <a:endParaRPr lang="en-US" dirty="0" smtClean="0"/>
          </a:p>
          <a:p>
            <a:r>
              <a:rPr lang="en-US" dirty="0" smtClean="0"/>
              <a:t>It also contains the list of admins and clients for which the key is encrypted and query used to choose which clients can decrypt the vault.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*.</a:t>
            </a:r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*_</a:t>
            </a:r>
            <a:r>
              <a:rPr lang="en-US" dirty="0" err="1" smtClean="0"/>
              <a:t>keys.json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34015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228515"/>
            <a:ext cx="14423693" cy="46679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648939"/>
          </a:xfrm>
        </p:spPr>
        <p:txBody>
          <a:bodyPr/>
          <a:lstStyle/>
          <a:p>
            <a:r>
              <a:rPr lang="en-US" dirty="0" smtClean="0"/>
              <a:t>&gt; knife data bag from file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user_password</a:t>
            </a:r>
            <a:r>
              <a:rPr lang="en-US" dirty="0" smtClean="0"/>
              <a:t>/</a:t>
            </a:r>
            <a:r>
              <a:rPr lang="en-US" dirty="0" err="1" smtClean="0"/>
              <a:t>fwebber.json</a:t>
            </a:r>
            <a:endParaRPr lang="en-US" dirty="0" smtClean="0"/>
          </a:p>
          <a:p>
            <a:r>
              <a:rPr lang="en-US" dirty="0" smtClean="0"/>
              <a:t>&gt; knife data bag from file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user_password</a:t>
            </a:r>
            <a:r>
              <a:rPr lang="en-US" dirty="0" smtClean="0"/>
              <a:t>/</a:t>
            </a:r>
            <a:r>
              <a:rPr lang="en-US" dirty="0" err="1" smtClean="0"/>
              <a:t>fwebber_keys.json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the Updated Data Bags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25838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228515"/>
            <a:ext cx="14423693" cy="46679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648939"/>
          </a:xfrm>
        </p:spPr>
        <p:txBody>
          <a:bodyPr/>
          <a:lstStyle/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endParaRPr lang="en-US" dirty="0" smtClean="0"/>
          </a:p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</a:t>
            </a:r>
            <a:endParaRPr lang="en-US" dirty="0" smtClean="0"/>
          </a:p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fwebber_keys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the Updated Data Bags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67133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93669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the Vault and the Vault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chef_gem</a:t>
            </a:r>
            <a:r>
              <a:rPr lang="en-US" dirty="0" smtClean="0"/>
              <a:t> 'chef-vault' do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compile_time</a:t>
            </a:r>
            <a:r>
              <a:rPr lang="en-US" dirty="0" smtClean="0"/>
              <a:t> true if </a:t>
            </a:r>
            <a:r>
              <a:rPr lang="en-US" dirty="0" err="1" smtClean="0"/>
              <a:t>respond_to</a:t>
            </a:r>
            <a:r>
              <a:rPr lang="en-US" dirty="0" smtClean="0"/>
              <a:t>?(:</a:t>
            </a:r>
            <a:r>
              <a:rPr lang="en-US" dirty="0" err="1" smtClean="0"/>
              <a:t>compile_time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  <a:p>
            <a:r>
              <a:rPr lang="en-US" dirty="0" smtClean="0"/>
              <a:t>require 'chef-vault'</a:t>
            </a:r>
          </a:p>
          <a:p>
            <a:endParaRPr lang="en-US" dirty="0"/>
          </a:p>
          <a:p>
            <a:r>
              <a:rPr lang="en-US" dirty="0" err="1" smtClean="0"/>
              <a:t>fwebber_password</a:t>
            </a:r>
            <a:r>
              <a:rPr lang="en-US" dirty="0" smtClean="0"/>
              <a:t> = </a:t>
            </a:r>
            <a:r>
              <a:rPr lang="en-US" dirty="0" err="1" smtClean="0"/>
              <a:t>ChefVault</a:t>
            </a:r>
            <a:r>
              <a:rPr lang="en-US" dirty="0" smtClean="0"/>
              <a:t>::</a:t>
            </a:r>
            <a:r>
              <a:rPr lang="en-US" dirty="0" err="1" smtClean="0"/>
              <a:t>Item.load</a:t>
            </a:r>
            <a:r>
              <a:rPr lang="en-US" dirty="0" smtClean="0"/>
              <a:t>('user_password','</a:t>
            </a:r>
            <a:r>
              <a:rPr lang="en-US" dirty="0" err="1" smtClean="0"/>
              <a:t>fwebber</a:t>
            </a:r>
            <a:r>
              <a:rPr lang="en-US" dirty="0" smtClean="0"/>
              <a:t>')</a:t>
            </a:r>
          </a:p>
          <a:p>
            <a:endParaRPr lang="en-US" dirty="0" smtClean="0"/>
          </a:p>
          <a:p>
            <a:r>
              <a:rPr lang="en-US" dirty="0" smtClean="0"/>
              <a:t>user '</a:t>
            </a:r>
            <a:r>
              <a:rPr lang="en-US" dirty="0" err="1" smtClean="0"/>
              <a:t>fwebber</a:t>
            </a:r>
            <a:r>
              <a:rPr lang="en-US" dirty="0" smtClean="0"/>
              <a:t>' do</a:t>
            </a:r>
          </a:p>
          <a:p>
            <a:r>
              <a:rPr lang="en-US" dirty="0" smtClean="0"/>
              <a:t>  comment 'Franklin Webber'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uid</a:t>
            </a:r>
            <a:r>
              <a:rPr lang="en-US" dirty="0" smtClean="0"/>
              <a:t> 2000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2108314"/>
            <a:ext cx="14404273" cy="376384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216956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01752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</a:t>
            </a:r>
            <a:r>
              <a:rPr lang="en-US" dirty="0" err="1" smtClean="0"/>
              <a:t>ssh</a:t>
            </a:r>
            <a:r>
              <a:rPr lang="en-US" dirty="0" smtClean="0"/>
              <a:t> '*:*' -x USER -P PASSWORD '</a:t>
            </a:r>
            <a:r>
              <a:rPr lang="en-US" dirty="0" err="1" smtClean="0"/>
              <a:t>sudo</a:t>
            </a:r>
            <a:r>
              <a:rPr lang="en-US" dirty="0" smtClean="0"/>
              <a:t> chef-client'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Node Converges Successfully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92345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938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3" y="5402447"/>
            <a:ext cx="2859225" cy="270037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a     Key Lives in </a:t>
            </a:r>
            <a:r>
              <a:rPr lang="en-US" dirty="0" smtClean="0"/>
              <a:t>a Chef Vault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421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2768520"/>
            <a:ext cx="1790700" cy="2438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678" y="6093160"/>
            <a:ext cx="482092" cy="482092"/>
          </a:xfrm>
          <a:prstGeom prst="rect">
            <a:avLst/>
          </a:prstGeom>
          <a:effectLst>
            <a:glow rad="101600">
              <a:srgbClr val="00B050">
                <a:alpha val="75000"/>
              </a:srgbClr>
            </a:glo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42" y="3758880"/>
            <a:ext cx="482092" cy="482092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068701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71" y="2780726"/>
            <a:ext cx="1790700" cy="2438400"/>
          </a:xfrm>
          <a:prstGeom prst="rect">
            <a:avLst/>
          </a:prstGeom>
        </p:spPr>
      </p:pic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3" y="5402447"/>
            <a:ext cx="2859225" cy="270037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Data Bag is Secured with a Shared Secret</a:t>
            </a:r>
            <a:endParaRPr lang="en-US" dirty="0"/>
          </a:p>
        </p:txBody>
      </p:sp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2768520"/>
            <a:ext cx="1790700" cy="243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426" y="3741027"/>
            <a:ext cx="478495" cy="6379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972" y="3692017"/>
            <a:ext cx="448459" cy="687003"/>
          </a:xfrm>
          <a:prstGeom prst="rect">
            <a:avLst/>
          </a:prstGeom>
          <a:effectLst>
            <a:glow rad="139700">
              <a:schemeClr val="accent4">
                <a:alpha val="40000"/>
              </a:schemeClr>
            </a:glo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678" y="6093160"/>
            <a:ext cx="482092" cy="482092"/>
          </a:xfrm>
          <a:prstGeom prst="rect">
            <a:avLst/>
          </a:prstGeom>
          <a:effectLst>
            <a:glow rad="101600">
              <a:srgbClr val="00B050">
                <a:alpha val="7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228015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5778" y="166863"/>
            <a:ext cx="15771813" cy="1338263"/>
          </a:xfrm>
        </p:spPr>
        <p:txBody>
          <a:bodyPr>
            <a:normAutofit/>
          </a:bodyPr>
          <a:lstStyle/>
          <a:p>
            <a:r>
              <a:rPr lang="en-US" dirty="0" smtClean="0"/>
              <a:t>Managing Secrets with Chef</a:t>
            </a:r>
            <a:endParaRPr lang="en-US" dirty="0"/>
          </a:p>
        </p:txBody>
      </p:sp>
      <p:pic>
        <p:nvPicPr>
          <p:cNvPr id="4" name="Picture 3" descr="secrets-pp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256000" cy="91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560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71" y="2780726"/>
            <a:ext cx="1790700" cy="2438400"/>
          </a:xfrm>
          <a:prstGeom prst="rect">
            <a:avLst/>
          </a:prstGeom>
        </p:spPr>
      </p:pic>
      <p:pic>
        <p:nvPicPr>
          <p:cNvPr id="17" name="Picture 16" descr="2016-04-18_14-23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02" y="5280595"/>
            <a:ext cx="1775353" cy="1676722"/>
          </a:xfrm>
          <a:prstGeom prst="rect">
            <a:avLst/>
          </a:prstGeom>
        </p:spPr>
      </p:pic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3" y="5402447"/>
            <a:ext cx="2859225" cy="270037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Signing the Shared Secret with Public Keys</a:t>
            </a:r>
            <a:endParaRPr lang="en-US" dirty="0"/>
          </a:p>
        </p:txBody>
      </p:sp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2768520"/>
            <a:ext cx="1790700" cy="2438400"/>
          </a:xfrm>
          <a:prstGeom prst="rect">
            <a:avLst/>
          </a:prstGeom>
        </p:spPr>
      </p:pic>
      <p:pic>
        <p:nvPicPr>
          <p:cNvPr id="7" name="Picture 6" descr="2016-04-18_14-23-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00" y="3038907"/>
            <a:ext cx="210820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26" y="3741027"/>
            <a:ext cx="478495" cy="637993"/>
          </a:xfrm>
          <a:prstGeom prst="rect">
            <a:avLst/>
          </a:prstGeom>
        </p:spPr>
      </p:pic>
      <p:pic>
        <p:nvPicPr>
          <p:cNvPr id="11" name="Picture 10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8" y="3336098"/>
            <a:ext cx="1664981" cy="2065009"/>
          </a:xfrm>
          <a:prstGeom prst="rect">
            <a:avLst/>
          </a:prstGeom>
        </p:spPr>
      </p:pic>
      <p:pic>
        <p:nvPicPr>
          <p:cNvPr id="12" name="Picture 11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29" y="3321408"/>
            <a:ext cx="1664981" cy="2065009"/>
          </a:xfrm>
          <a:prstGeom prst="rect">
            <a:avLst/>
          </a:prstGeom>
        </p:spPr>
      </p:pic>
      <p:pic>
        <p:nvPicPr>
          <p:cNvPr id="13" name="Picture 12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866" y="3323427"/>
            <a:ext cx="1664981" cy="20650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972" y="3692017"/>
            <a:ext cx="448459" cy="687003"/>
          </a:xfrm>
          <a:prstGeom prst="rect">
            <a:avLst/>
          </a:prstGeom>
          <a:effectLst>
            <a:glow rad="139700">
              <a:schemeClr val="accent4">
                <a:alpha val="40000"/>
              </a:schemeClr>
            </a:glo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4678" y="6093160"/>
            <a:ext cx="482092" cy="482092"/>
          </a:xfrm>
          <a:prstGeom prst="rect">
            <a:avLst/>
          </a:prstGeom>
          <a:effectLst>
            <a:glow rad="101600">
              <a:srgbClr val="00B050">
                <a:alpha val="75000"/>
              </a:srgbClr>
            </a:glo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4411" y="3952405"/>
            <a:ext cx="482092" cy="482092"/>
          </a:xfrm>
          <a:prstGeom prst="rect">
            <a:avLst/>
          </a:prstGeom>
          <a:effectLst>
            <a:glow rad="101600">
              <a:schemeClr val="accent5">
                <a:alpha val="75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1971" y="3938117"/>
            <a:ext cx="482092" cy="482092"/>
          </a:xfrm>
          <a:prstGeom prst="rect">
            <a:avLst/>
          </a:prstGeom>
          <a:effectLst>
            <a:glow rad="101600">
              <a:srgbClr val="7030A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5082" y="3930874"/>
            <a:ext cx="482092" cy="482092"/>
          </a:xfrm>
          <a:prstGeom prst="rect">
            <a:avLst/>
          </a:prstGeom>
          <a:effectLst>
            <a:glow rad="101600">
              <a:srgbClr val="FF0000">
                <a:alpha val="75000"/>
              </a:srgbClr>
            </a:glow>
          </a:effectLst>
        </p:spPr>
      </p:pic>
      <p:sp>
        <p:nvSpPr>
          <p:cNvPr id="4" name="Left Bracket 3"/>
          <p:cNvSpPr/>
          <p:nvPr/>
        </p:nvSpPr>
        <p:spPr>
          <a:xfrm>
            <a:off x="8029575" y="3143250"/>
            <a:ext cx="328613" cy="3432002"/>
          </a:xfrm>
          <a:prstGeom prst="leftBracket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 bwMode="white">
          <a:xfrm>
            <a:off x="8636299" y="2939343"/>
            <a:ext cx="3853436" cy="64451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sz="2800" b="1" dirty="0" smtClean="0"/>
              <a:t>PUBLIC KEYS</a:t>
            </a:r>
            <a:endParaRPr lang="en-US" sz="2800" b="1" dirty="0" smtClean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258050" y="3930874"/>
            <a:ext cx="771525" cy="7243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0" idx="3"/>
          </p:cNvCxnSpPr>
          <p:nvPr/>
        </p:nvCxnSpPr>
        <p:spPr>
          <a:xfrm flipH="1">
            <a:off x="4358771" y="3999926"/>
            <a:ext cx="1071729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0046" y="5705344"/>
            <a:ext cx="299341" cy="299341"/>
          </a:xfrm>
          <a:prstGeom prst="rect">
            <a:avLst/>
          </a:prstGeom>
          <a:effectLst>
            <a:glow rad="101600">
              <a:srgbClr val="00B050">
                <a:alpha val="7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447323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71" y="2780726"/>
            <a:ext cx="1790700" cy="2438400"/>
          </a:xfrm>
          <a:prstGeom prst="rect">
            <a:avLst/>
          </a:prstGeom>
        </p:spPr>
      </p:pic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9" y="5420499"/>
            <a:ext cx="2859225" cy="270037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Signing the Shared Secret with Public Keys</a:t>
            </a:r>
            <a:endParaRPr lang="en-US" dirty="0"/>
          </a:p>
        </p:txBody>
      </p:sp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2768520"/>
            <a:ext cx="1790700" cy="2438400"/>
          </a:xfrm>
          <a:prstGeom prst="rect">
            <a:avLst/>
          </a:prstGeom>
        </p:spPr>
      </p:pic>
      <p:pic>
        <p:nvPicPr>
          <p:cNvPr id="7" name="Picture 6" descr="2016-04-18_14-23-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00" y="3038907"/>
            <a:ext cx="210820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26" y="3741027"/>
            <a:ext cx="478495" cy="637993"/>
          </a:xfrm>
          <a:prstGeom prst="rect">
            <a:avLst/>
          </a:prstGeom>
        </p:spPr>
      </p:pic>
      <p:pic>
        <p:nvPicPr>
          <p:cNvPr id="11" name="Picture 10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35" y="3144284"/>
            <a:ext cx="1664981" cy="2065009"/>
          </a:xfrm>
          <a:prstGeom prst="rect">
            <a:avLst/>
          </a:prstGeom>
        </p:spPr>
      </p:pic>
      <p:pic>
        <p:nvPicPr>
          <p:cNvPr id="12" name="Picture 11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576" y="3129594"/>
            <a:ext cx="1664981" cy="2065009"/>
          </a:xfrm>
          <a:prstGeom prst="rect">
            <a:avLst/>
          </a:prstGeom>
        </p:spPr>
      </p:pic>
      <p:pic>
        <p:nvPicPr>
          <p:cNvPr id="13" name="Picture 12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913" y="3131613"/>
            <a:ext cx="1664981" cy="20650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972" y="3692017"/>
            <a:ext cx="448459" cy="687003"/>
          </a:xfrm>
          <a:prstGeom prst="rect">
            <a:avLst/>
          </a:prstGeom>
          <a:effectLst>
            <a:glow rad="139700">
              <a:schemeClr val="accent4">
                <a:alpha val="40000"/>
              </a:schemeClr>
            </a:glo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4678" y="6093160"/>
            <a:ext cx="482092" cy="482092"/>
          </a:xfrm>
          <a:prstGeom prst="rect">
            <a:avLst/>
          </a:prstGeom>
          <a:effectLst>
            <a:glow rad="101600">
              <a:srgbClr val="00B050">
                <a:alpha val="75000"/>
              </a:srgbClr>
            </a:glo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6458" y="3760591"/>
            <a:ext cx="482092" cy="482092"/>
          </a:xfrm>
          <a:prstGeom prst="rect">
            <a:avLst/>
          </a:prstGeom>
          <a:effectLst>
            <a:glow rad="101600">
              <a:schemeClr val="accent5">
                <a:alpha val="75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4018" y="3746303"/>
            <a:ext cx="482092" cy="482092"/>
          </a:xfrm>
          <a:prstGeom prst="rect">
            <a:avLst/>
          </a:prstGeom>
          <a:effectLst>
            <a:glow rad="101600">
              <a:srgbClr val="7030A0">
                <a:alpha val="75000"/>
              </a:srgb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27129" y="3739060"/>
            <a:ext cx="482092" cy="482092"/>
          </a:xfrm>
          <a:prstGeom prst="rect">
            <a:avLst/>
          </a:prstGeom>
          <a:effectLst>
            <a:glow rad="101600">
              <a:srgbClr val="FF0000">
                <a:alpha val="75000"/>
              </a:srgbClr>
            </a:glow>
          </a:effectLst>
        </p:spPr>
      </p:pic>
      <p:sp>
        <p:nvSpPr>
          <p:cNvPr id="5" name="TextBox 4"/>
          <p:cNvSpPr txBox="1"/>
          <p:nvPr/>
        </p:nvSpPr>
        <p:spPr bwMode="white">
          <a:xfrm>
            <a:off x="8636299" y="2710740"/>
            <a:ext cx="3853436" cy="644516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sz="2800" b="1" dirty="0" smtClean="0"/>
              <a:t>PRIVATE KEYS</a:t>
            </a:r>
            <a:endParaRPr lang="en-US" sz="2800" b="1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502896" y="3987720"/>
            <a:ext cx="927604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382631" y="3987720"/>
            <a:ext cx="927604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28925" y="5029200"/>
            <a:ext cx="2601575" cy="1400175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866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35228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8023194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Know What You Think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r>
              <a:rPr lang="en-US" b="1" dirty="0" smtClean="0"/>
              <a:t>"Ask a Question"</a:t>
            </a:r>
            <a:r>
              <a:rPr lang="en-US" dirty="0" smtClean="0"/>
              <a:t> and I will answer it.</a:t>
            </a:r>
          </a:p>
          <a:p>
            <a:endParaRPr lang="en-US" dirty="0"/>
          </a:p>
          <a:p>
            <a:r>
              <a:rPr lang="en-US" b="1" dirty="0" smtClean="0"/>
              <a:t>"Rate This"</a:t>
            </a:r>
            <a:r>
              <a:rPr lang="en-US" dirty="0" smtClean="0"/>
              <a:t> presentation to leave your feedback and help me do my work better.</a:t>
            </a:r>
          </a:p>
          <a:p>
            <a:endParaRPr lang="en-US" dirty="0"/>
          </a:p>
          <a:p>
            <a:r>
              <a:rPr lang="en-US" dirty="0"/>
              <a:t>Email me at </a:t>
            </a:r>
            <a:r>
              <a:rPr lang="en-US" b="1" dirty="0" err="1"/>
              <a:t>franklin@</a:t>
            </a:r>
            <a:r>
              <a:rPr lang="en-US" b="1" dirty="0" err="1" smtClean="0"/>
              <a:t>chef.io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0" t="26865" r="18330" b="2388"/>
          <a:stretch/>
        </p:blipFill>
        <p:spPr>
          <a:xfrm>
            <a:off x="8625384" y="1294654"/>
            <a:ext cx="6919416" cy="64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565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12284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36694721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BrightTALK</a:t>
            </a:r>
            <a:r>
              <a:rPr lang="en-US" dirty="0" smtClean="0"/>
              <a:t> Attachments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All of the resources I am going to provide you can be found under </a:t>
            </a:r>
            <a:r>
              <a:rPr lang="en-US" b="1" dirty="0"/>
              <a:t>"</a:t>
            </a:r>
            <a:r>
              <a:rPr lang="en-US" b="1" dirty="0" smtClean="0"/>
              <a:t>Attachments"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t="16270" r="16998" b="16401"/>
          <a:stretch/>
        </p:blipFill>
        <p:spPr>
          <a:xfrm>
            <a:off x="8625384" y="1615451"/>
            <a:ext cx="6919415" cy="58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005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Secrets with Chef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650039" y="1856198"/>
            <a:ext cx="15092085" cy="27387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All the slides and the training content can </a:t>
            </a:r>
            <a:r>
              <a:rPr lang="en-US" dirty="0" smtClean="0"/>
              <a:t>be found on GitHub: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https</a:t>
            </a:r>
            <a:r>
              <a:rPr lang="en-US" b="1" dirty="0">
                <a:solidFill>
                  <a:schemeClr val="tx2"/>
                </a:solidFill>
              </a:rPr>
              <a:t>://</a:t>
            </a:r>
            <a:r>
              <a:rPr lang="en-US" b="1" dirty="0" err="1">
                <a:solidFill>
                  <a:schemeClr val="tx2"/>
                </a:solidFill>
              </a:rPr>
              <a:t>github.com</a:t>
            </a:r>
            <a:r>
              <a:rPr lang="en-US" b="1" dirty="0">
                <a:solidFill>
                  <a:schemeClr val="tx2"/>
                </a:solidFill>
              </a:rPr>
              <a:t>/chef-training</a:t>
            </a:r>
            <a:r>
              <a:rPr lang="en-US" b="1" dirty="0" smtClean="0">
                <a:solidFill>
                  <a:schemeClr val="tx2"/>
                </a:solidFill>
              </a:rPr>
              <a:t>/</a:t>
            </a:r>
            <a:r>
              <a:rPr lang="en-US" b="1" dirty="0" err="1" smtClean="0">
                <a:solidFill>
                  <a:schemeClr val="tx2"/>
                </a:solidFill>
              </a:rPr>
              <a:t>managing_secrets_with_chef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59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Documentation and Projects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638" y="3271838"/>
            <a:ext cx="13935252" cy="3346421"/>
          </a:xfrm>
        </p:spPr>
        <p:txBody>
          <a:bodyPr/>
          <a:lstStyle/>
          <a:p>
            <a:r>
              <a:rPr lang="en-US" dirty="0"/>
              <a:t>Blog Post (</a:t>
            </a:r>
            <a:r>
              <a:rPr lang="en-US" dirty="0">
                <a:hlinkClick r:id="rId2"/>
              </a:rPr>
              <a:t>https://</a:t>
            </a:r>
            <a:r>
              <a:rPr lang="en-US" dirty="0" err="1" smtClean="0">
                <a:hlinkClick r:id="rId2"/>
              </a:rPr>
              <a:t>www.chef.io</a:t>
            </a:r>
            <a:r>
              <a:rPr lang="en-US" dirty="0" smtClean="0">
                <a:hlinkClick r:id="rId2"/>
              </a:rPr>
              <a:t>/blog/2016/01/21/chef-vault-what-is-it-and-what-can-it-do-for-you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Data Bags (</a:t>
            </a:r>
            <a:r>
              <a:rPr lang="en-US" u="sng" dirty="0">
                <a:hlinkClick r:id="rId3"/>
              </a:rPr>
              <a:t>https://docs.chef.io/data_bags.html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Encrypted Data </a:t>
            </a:r>
            <a:r>
              <a:rPr lang="en-US" dirty="0"/>
              <a:t>Bags (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docs.chef.io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data_bags.html#encrypt-a-data-bag-item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Chef </a:t>
            </a:r>
            <a:r>
              <a:rPr lang="en-US" dirty="0"/>
              <a:t>Vault (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github.com</a:t>
            </a:r>
            <a:r>
              <a:rPr lang="en-US" dirty="0">
                <a:hlinkClick r:id="rId5"/>
              </a:rPr>
              <a:t>/chef/chef-vault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Chef </a:t>
            </a:r>
            <a:r>
              <a:rPr lang="en-US" dirty="0"/>
              <a:t>Vault Cookbook (</a:t>
            </a:r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supermarket.chef.io</a:t>
            </a:r>
            <a:r>
              <a:rPr lang="en-US" dirty="0">
                <a:hlinkClick r:id="rId6"/>
              </a:rPr>
              <a:t>/cookbooks/chef-</a:t>
            </a:r>
            <a:r>
              <a:rPr lang="en-US" dirty="0" smtClean="0">
                <a:hlinkClick r:id="rId6"/>
              </a:rPr>
              <a:t>vault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60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20375379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39" y="1227415"/>
            <a:ext cx="12202523" cy="6863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Joy of Automating!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172480" y="6332711"/>
            <a:ext cx="11915217" cy="1503811"/>
          </a:xfrm>
          <a:solidFill>
            <a:schemeClr val="tx2"/>
          </a:solidFill>
          <a:ln>
            <a:solidFill>
              <a:srgbClr val="F18B21"/>
            </a:solidFill>
          </a:ln>
        </p:spPr>
        <p:txBody>
          <a:bodyPr anchor="ctr"/>
          <a:lstStyle/>
          <a:p>
            <a:pPr lvl="1" algn="ctr"/>
            <a:r>
              <a:rPr lang="en-US" sz="3200" b="1" dirty="0" smtClean="0">
                <a:solidFill>
                  <a:schemeClr val="bg1"/>
                </a:solidFill>
              </a:rPr>
              <a:t>Fridays 10AM PDT </a:t>
            </a:r>
          </a:p>
          <a:p>
            <a:pPr lvl="1" algn="ctr"/>
            <a:r>
              <a:rPr lang="en-US" sz="3200" b="1" dirty="0" err="1" smtClean="0">
                <a:solidFill>
                  <a:schemeClr val="bg1"/>
                </a:solidFill>
              </a:rPr>
              <a:t>getchef</a:t>
            </a:r>
            <a:r>
              <a:rPr lang="en-US" sz="3200" b="1" dirty="0" smtClean="0">
                <a:solidFill>
                  <a:schemeClr val="bg1"/>
                </a:solidFill>
              </a:rPr>
              <a:t> @ YouTube</a:t>
            </a:r>
          </a:p>
        </p:txBody>
      </p:sp>
    </p:spTree>
    <p:extLst>
      <p:ext uri="{BB962C8B-B14F-4D97-AF65-F5344CB8AC3E}">
        <p14:creationId xmlns:p14="http://schemas.microsoft.com/office/powerpoint/2010/main" val="3056283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Terminal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6275693" cy="5345953"/>
          </a:xfrm>
        </p:spPr>
        <p:txBody>
          <a:bodyPr/>
          <a:lstStyle/>
          <a:p>
            <a:r>
              <a:rPr lang="en-US" sz="4400" dirty="0" smtClean="0"/>
              <a:t>Mac OSX</a:t>
            </a:r>
          </a:p>
          <a:p>
            <a:r>
              <a:rPr lang="en-US" sz="4400" dirty="0" smtClean="0"/>
              <a:t>iTerm2</a:t>
            </a:r>
          </a:p>
          <a:p>
            <a:r>
              <a:rPr lang="en-US" sz="4400" dirty="0" smtClean="0"/>
              <a:t>Oh My </a:t>
            </a:r>
            <a:r>
              <a:rPr lang="en-US" sz="4400" dirty="0" err="1" smtClean="0"/>
              <a:t>Zsh</a:t>
            </a:r>
            <a:endParaRPr lang="en-US" sz="4400" dirty="0" smtClean="0"/>
          </a:p>
          <a:p>
            <a:r>
              <a:rPr lang="en-US" sz="4400" dirty="0" err="1" smtClean="0"/>
              <a:t>Agnoster</a:t>
            </a:r>
            <a:r>
              <a:rPr lang="en-US" sz="4400" dirty="0" smtClean="0"/>
              <a:t> Theme</a:t>
            </a:r>
          </a:p>
          <a:p>
            <a:r>
              <a:rPr lang="en-US" sz="4400" dirty="0" err="1" smtClean="0"/>
              <a:t>Powerline</a:t>
            </a:r>
            <a:r>
              <a:rPr lang="en-US" sz="4400" dirty="0" smtClean="0"/>
              <a:t> Patched Font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33" y="1856198"/>
            <a:ext cx="8326967" cy="51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451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7864840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7232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0160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19377</TotalTime>
  <Words>2929</Words>
  <Application>Microsoft Macintosh PowerPoint</Application>
  <PresentationFormat>Custom</PresentationFormat>
  <Paragraphs>487</Paragraphs>
  <Slides>93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Courier</vt:lpstr>
      <vt:lpstr>Courier New</vt:lpstr>
      <vt:lpstr>ＭＳ Ｐゴシック</vt:lpstr>
      <vt:lpstr>Wingdings</vt:lpstr>
      <vt:lpstr>Arial</vt:lpstr>
      <vt:lpstr>Template</vt:lpstr>
      <vt:lpstr>Interaction</vt:lpstr>
      <vt:lpstr>Managing Secrets with Chef</vt:lpstr>
      <vt:lpstr>Franklin Webber</vt:lpstr>
      <vt:lpstr>You</vt:lpstr>
      <vt:lpstr>WARNING!</vt:lpstr>
      <vt:lpstr>Schedule</vt:lpstr>
      <vt:lpstr>Let Us Know What You Think</vt:lpstr>
      <vt:lpstr>Was this Valuable to You?</vt:lpstr>
      <vt:lpstr>Managing Secrets with Chef</vt:lpstr>
      <vt:lpstr>Agenda</vt:lpstr>
      <vt:lpstr>Creating Users on the System</vt:lpstr>
      <vt:lpstr>Create the users cookbook</vt:lpstr>
      <vt:lpstr>Create the user in the default recipe</vt:lpstr>
      <vt:lpstr>Generate a Password for this User</vt:lpstr>
      <vt:lpstr>Create the user in the default recipe</vt:lpstr>
      <vt:lpstr>Creating Users on the System</vt:lpstr>
      <vt:lpstr>Upload the Cookbook to the Chef Server</vt:lpstr>
      <vt:lpstr>Apply the Cookbook to a Node</vt:lpstr>
      <vt:lpstr>Apply the Cookbook to a Node</vt:lpstr>
      <vt:lpstr>Creating Users on the System</vt:lpstr>
      <vt:lpstr>When a     Key Lives in the Cookbook</vt:lpstr>
      <vt:lpstr>Oh the Places this     Key will go!</vt:lpstr>
      <vt:lpstr>Oh the Places this     Key will go!</vt:lpstr>
      <vt:lpstr>Oh the Places this     Key will go!</vt:lpstr>
      <vt:lpstr>Oh the Places this     Key will go!</vt:lpstr>
      <vt:lpstr>Storing Sensitive Data in Cookbooks</vt:lpstr>
      <vt:lpstr>Creating Users on the System</vt:lpstr>
      <vt:lpstr>Agenda</vt:lpstr>
      <vt:lpstr>Storing Data in Bags</vt:lpstr>
      <vt:lpstr>Moving the Password to a Data Bag</vt:lpstr>
      <vt:lpstr>Create the Bag for all the Data</vt:lpstr>
      <vt:lpstr>List all the Data Bags</vt:lpstr>
      <vt:lpstr>Locally Create a Data Bag Item</vt:lpstr>
      <vt:lpstr>Upload the Data Bag Item</vt:lpstr>
      <vt:lpstr>Show the Data Bag Item</vt:lpstr>
      <vt:lpstr>Moving the Password to a Data Bag</vt:lpstr>
      <vt:lpstr>Update the Recipe to use the Data Bag</vt:lpstr>
      <vt:lpstr>Moving the Password to a Data Bag</vt:lpstr>
      <vt:lpstr>Update the metadata.rb</vt:lpstr>
      <vt:lpstr>Upload the Newest Version of the Cookbook</vt:lpstr>
      <vt:lpstr>Update the Node</vt:lpstr>
      <vt:lpstr>Moving the Password to a Data Bag</vt:lpstr>
      <vt:lpstr>When a     Key Lives in the Data Bag</vt:lpstr>
      <vt:lpstr>Oh the Places this     Key will go!</vt:lpstr>
      <vt:lpstr>Oh the Places this     Key will go!</vt:lpstr>
      <vt:lpstr>Access to the Data Bag</vt:lpstr>
      <vt:lpstr>Moving the Password to a Data Bag</vt:lpstr>
      <vt:lpstr>Agenda</vt:lpstr>
      <vt:lpstr>Encrypting the Data in the Bag</vt:lpstr>
      <vt:lpstr>Encrypted the Data in the Bag</vt:lpstr>
      <vt:lpstr>Create a Secret Key for Encrypting</vt:lpstr>
      <vt:lpstr>Encrypted the Data in the Bag</vt:lpstr>
      <vt:lpstr>Encrypt Our Existing Data Bag</vt:lpstr>
      <vt:lpstr>Encrypted the Data in the Bag</vt:lpstr>
      <vt:lpstr>Show the Encrypted Data Bag</vt:lpstr>
      <vt:lpstr>Show the Encrypted Data Bag</vt:lpstr>
      <vt:lpstr>The Recipe does not need to Change</vt:lpstr>
      <vt:lpstr>Encrypted the Data in the Bag</vt:lpstr>
      <vt:lpstr>Copy and Rename the Secret on the Node</vt:lpstr>
      <vt:lpstr>Encrypted the Data in the Bag</vt:lpstr>
      <vt:lpstr>When a     Key Lives in the Encrypted Data Bag</vt:lpstr>
      <vt:lpstr>When a     Key Lives in the Encrypted Data Bag</vt:lpstr>
      <vt:lpstr>When a     Key Lives in the Encrypted Data Bag</vt:lpstr>
      <vt:lpstr>Share the Secret with All Clients</vt:lpstr>
      <vt:lpstr>Encrypted the Data in the Bag</vt:lpstr>
      <vt:lpstr>Agenda</vt:lpstr>
      <vt:lpstr>Chef Vault</vt:lpstr>
      <vt:lpstr>Adding the Data to the Vault</vt:lpstr>
      <vt:lpstr>Create a Local Vault of the Data Bag</vt:lpstr>
      <vt:lpstr>Examine the Vault Files Created</vt:lpstr>
      <vt:lpstr>PowerPoint Presentation</vt:lpstr>
      <vt:lpstr>Upload the Updated Data Bags</vt:lpstr>
      <vt:lpstr>Upload the Updated Data Bags</vt:lpstr>
      <vt:lpstr>Adding the Data to the Vault</vt:lpstr>
      <vt:lpstr>Load the Vault and the Vault Data</vt:lpstr>
      <vt:lpstr>Adding the Data to the Vault</vt:lpstr>
      <vt:lpstr>Verify the Node Converges Successfully</vt:lpstr>
      <vt:lpstr>Adding the Data to the Vault</vt:lpstr>
      <vt:lpstr>When a     Key Lives in a Chef Vault</vt:lpstr>
      <vt:lpstr>The Data Bag is Secured with a Shared Secret</vt:lpstr>
      <vt:lpstr>Signing the Shared Secret with Public Keys</vt:lpstr>
      <vt:lpstr>Signing the Shared Secret with Public Keys</vt:lpstr>
      <vt:lpstr>Adding the Data to the Vault</vt:lpstr>
      <vt:lpstr>Agenda</vt:lpstr>
      <vt:lpstr>Let Us Know What You Think</vt:lpstr>
      <vt:lpstr>Questions</vt:lpstr>
      <vt:lpstr>Agenda</vt:lpstr>
      <vt:lpstr>BrightTALK Attachments</vt:lpstr>
      <vt:lpstr>Managing Secrets with Chef</vt:lpstr>
      <vt:lpstr>Documentation and Projects</vt:lpstr>
      <vt:lpstr>The Joy of Automating!</vt:lpstr>
      <vt:lpstr>My Terminal</vt:lpstr>
      <vt:lpstr>Agenda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2460</cp:revision>
  <cp:lastPrinted>2016-02-24T01:48:58Z</cp:lastPrinted>
  <dcterms:created xsi:type="dcterms:W3CDTF">2012-09-13T17:36:07Z</dcterms:created>
  <dcterms:modified xsi:type="dcterms:W3CDTF">2016-04-20T16:33:32Z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